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1.jpg" ContentType="image/jpg"/>
  <Override PartName="/ppt/media/image28.jpg" ContentType="image/jpg"/>
  <Override PartName="/ppt/media/image29.jpg" ContentType="image/jpg"/>
  <Override PartName="/ppt/media/image30.jpg" ContentType="image/jpg"/>
  <Override PartName="/ppt/media/image31.jpg" ContentType="image/jpg"/>
  <Override PartName="/ppt/media/image33.jpg" ContentType="image/jpg"/>
  <Override PartName="/ppt/media/image34.jpg" ContentType="image/jp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377" r:id="rId2"/>
    <p:sldId id="379" r:id="rId3"/>
    <p:sldId id="329" r:id="rId4"/>
    <p:sldId id="408" r:id="rId5"/>
    <p:sldId id="411" r:id="rId6"/>
    <p:sldId id="401" r:id="rId7"/>
    <p:sldId id="413" r:id="rId8"/>
    <p:sldId id="441" r:id="rId9"/>
    <p:sldId id="442" r:id="rId10"/>
    <p:sldId id="412" r:id="rId11"/>
    <p:sldId id="402" r:id="rId12"/>
    <p:sldId id="422" r:id="rId13"/>
    <p:sldId id="428" r:id="rId14"/>
    <p:sldId id="423" r:id="rId15"/>
    <p:sldId id="426" r:id="rId16"/>
    <p:sldId id="430" r:id="rId17"/>
    <p:sldId id="431" r:id="rId18"/>
    <p:sldId id="432" r:id="rId19"/>
    <p:sldId id="433" r:id="rId20"/>
    <p:sldId id="434" r:id="rId21"/>
    <p:sldId id="435" r:id="rId22"/>
    <p:sldId id="436" r:id="rId23"/>
    <p:sldId id="438" r:id="rId24"/>
    <p:sldId id="439" r:id="rId25"/>
    <p:sldId id="404" r:id="rId26"/>
    <p:sldId id="440" r:id="rId27"/>
    <p:sldId id="405" r:id="rId28"/>
    <p:sldId id="406" r:id="rId29"/>
    <p:sldId id="407" r:id="rId30"/>
    <p:sldId id="398" r:id="rId31"/>
    <p:sldId id="410" r:id="rId32"/>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CC24B29-0CC7-491A-A98A-CF7CBDBE501E}">
          <p14:sldIdLst>
            <p14:sldId id="377"/>
            <p14:sldId id="379"/>
            <p14:sldId id="329"/>
            <p14:sldId id="408"/>
            <p14:sldId id="411"/>
            <p14:sldId id="401"/>
            <p14:sldId id="413"/>
            <p14:sldId id="441"/>
            <p14:sldId id="442"/>
            <p14:sldId id="412"/>
            <p14:sldId id="402"/>
            <p14:sldId id="422"/>
            <p14:sldId id="428"/>
            <p14:sldId id="423"/>
            <p14:sldId id="426"/>
            <p14:sldId id="430"/>
            <p14:sldId id="431"/>
            <p14:sldId id="432"/>
            <p14:sldId id="433"/>
            <p14:sldId id="434"/>
            <p14:sldId id="435"/>
            <p14:sldId id="436"/>
            <p14:sldId id="438"/>
            <p14:sldId id="439"/>
            <p14:sldId id="404"/>
            <p14:sldId id="440"/>
            <p14:sldId id="405"/>
            <p14:sldId id="406"/>
            <p14:sldId id="407"/>
            <p14:sldId id="398"/>
          </p14:sldIdLst>
        </p14:section>
        <p14:section name="THANK YOU" id="{6CD91DAB-8EC3-4802-89E9-0F1C7022FB28}">
          <p14:sldIdLst>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9" autoAdjust="0"/>
    <p:restoredTop sz="85230" autoAdjust="0"/>
  </p:normalViewPr>
  <p:slideViewPr>
    <p:cSldViewPr snapToGrid="0">
      <p:cViewPr varScale="1">
        <p:scale>
          <a:sx n="76" d="100"/>
          <a:sy n="76" d="100"/>
        </p:scale>
        <p:origin x="715" y="53"/>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9/24/2018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9/24/2018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(CLICK) </a:t>
            </a:r>
            <a:r>
              <a:rPr lang="en-US" dirty="0" smtClean="0"/>
              <a:t>Currently there are </a:t>
            </a:r>
            <a:r>
              <a:rPr lang="en-US" baseline="0" dirty="0" smtClean="0"/>
              <a:t>a number of different systems - usually integrated - that can enable a car to drive itself.</a:t>
            </a:r>
          </a:p>
          <a:p>
            <a:endParaRPr lang="en-US" dirty="0" smtClean="0"/>
          </a:p>
          <a:p>
            <a:r>
              <a:rPr lang="en-US" dirty="0" smtClean="0"/>
              <a:t>These</a:t>
            </a:r>
            <a:r>
              <a:rPr lang="en-US" baseline="0" dirty="0" smtClean="0"/>
              <a:t> include:</a:t>
            </a:r>
          </a:p>
          <a:p>
            <a:pPr marL="171450" indent="-171450">
              <a:buFont typeface="Arial"/>
              <a:buChar char="•"/>
            </a:pPr>
            <a:r>
              <a:rPr lang="en-US" baseline="0" dirty="0" smtClean="0"/>
              <a:t>Radar and Lidar</a:t>
            </a:r>
          </a:p>
          <a:p>
            <a:pPr marL="171450" indent="-171450">
              <a:buFont typeface="Arial"/>
              <a:buChar char="•"/>
            </a:pPr>
            <a:r>
              <a:rPr lang="en-US" baseline="0" dirty="0" smtClean="0"/>
              <a:t>Motion sensors</a:t>
            </a:r>
          </a:p>
          <a:p>
            <a:pPr marL="171450" indent="-171450">
              <a:buFont typeface="Arial"/>
              <a:buChar char="•"/>
            </a:pPr>
            <a:r>
              <a:rPr lang="en-US" baseline="0" dirty="0" smtClean="0"/>
              <a:t>and Computer Vision.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(CLICK)  </a:t>
            </a:r>
            <a:endParaRPr lang="en-US" dirty="0" smtClean="0"/>
          </a:p>
          <a:p>
            <a:r>
              <a:rPr lang="en-US" baseline="0" dirty="0" smtClean="0"/>
              <a:t>My project focused only on </a:t>
            </a:r>
            <a:r>
              <a:rPr lang="en-US" b="1" baseline="0" dirty="0" smtClean="0"/>
              <a:t>Computer Vision</a:t>
            </a:r>
            <a:r>
              <a:rPr lang="en-US" baseline="0" dirty="0" smtClean="0"/>
              <a:t>, and specifically two techniques: IMAGE PROCESSING and NEURAL NETWORKS</a:t>
            </a:r>
          </a:p>
        </p:txBody>
      </p:sp>
      <p:sp>
        <p:nvSpPr>
          <p:cNvPr id="4" name="Slide Number Placeholder 3"/>
          <p:cNvSpPr>
            <a:spLocks noGrp="1"/>
          </p:cNvSpPr>
          <p:nvPr>
            <p:ph type="sldNum" sz="quarter" idx="10"/>
          </p:nvPr>
        </p:nvSpPr>
        <p:spPr/>
        <p:txBody>
          <a:bodyPr/>
          <a:lstStyle/>
          <a:p>
            <a:fld id="{E313EF8E-7B81-A946-BC55-A0D0C96D5F8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6040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smtClean="0"/>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smtClean="0"/>
              <a:t>Second level</a:t>
            </a:r>
          </a:p>
          <a:p>
            <a:pPr marL="0" lvl="2" indent="0" algn="l" defTabSz="914400" rtl="0" eaLnBrk="1" latinLnBrk="0" hangingPunct="1">
              <a:lnSpc>
                <a:spcPct val="90000"/>
              </a:lnSpc>
              <a:spcBef>
                <a:spcPts val="1000"/>
              </a:spcBef>
              <a:buFont typeface="Arial" panose="020B0604020202020204" pitchFamily="34" charset="0"/>
              <a:buNone/>
            </a:pPr>
            <a:r>
              <a:rPr lang="en-US" smtClean="0"/>
              <a:t>Third level</a:t>
            </a:r>
          </a:p>
          <a:p>
            <a:pPr marL="0" lvl="3" indent="0" algn="l" defTabSz="914400" rtl="0" eaLnBrk="1" latinLnBrk="0" hangingPunct="1">
              <a:lnSpc>
                <a:spcPct val="90000"/>
              </a:lnSpc>
              <a:spcBef>
                <a:spcPts val="1000"/>
              </a:spcBef>
              <a:buFont typeface="Arial" panose="020B0604020202020204" pitchFamily="34" charset="0"/>
              <a:buNone/>
            </a:pPr>
            <a:r>
              <a:rPr lang="en-US" smtClean="0"/>
              <a:t>Fourth level</a:t>
            </a:r>
          </a:p>
          <a:p>
            <a:pPr marL="0" lvl="4" indent="0" algn="l" defTabSz="914400" rtl="0" eaLnBrk="1" latinLnBrk="0" hangingPunct="1">
              <a:lnSpc>
                <a:spcPct val="90000"/>
              </a:lnSpc>
              <a:spcBef>
                <a:spcPts val="1000"/>
              </a:spcBef>
              <a:buFont typeface="Arial" panose="020B0604020202020204" pitchFamily="34" charset="0"/>
              <a:buNone/>
            </a:pPr>
            <a:r>
              <a:rPr lang="en-US" smtClean="0"/>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smtClean="0"/>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smtClean="0"/>
              <a:t>Click to 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smtClean="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smtClean="0"/>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xmlns=""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xmlns=""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xmlns=""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xmlns=""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xmlns=""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xmlns=""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smtClean="0"/>
              <a:t>Click icon to add picture</a:t>
            </a:r>
            <a:endParaRPr lang="en-US"/>
          </a:p>
        </p:txBody>
      </p:sp>
      <p:sp>
        <p:nvSpPr>
          <p:cNvPr id="12" name="TextBox 11">
            <a:hlinkClick r:id="rId3"/>
            <a:extLst>
              <a:ext uri="{FF2B5EF4-FFF2-40B4-BE49-F238E27FC236}">
                <a16:creationId xmlns:a16="http://schemas.microsoft.com/office/drawing/2014/main" xmlns=""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xmlns=""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C9D0E5E-9750-4A9F-9335-8A134A364D85}" type="datetimeFigureOut">
              <a:rPr lang="en-US" smtClean="0"/>
              <a:t>9/24/2018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A5B7E41-70A7-4F93-89D1-4431F3F63B65}" type="slidenum">
              <a:rPr lang="en-US" smtClean="0"/>
              <a:t>‹#›</a:t>
            </a:fld>
            <a:endParaRPr lang="en-US"/>
          </a:p>
        </p:txBody>
      </p:sp>
    </p:spTree>
    <p:extLst>
      <p:ext uri="{BB962C8B-B14F-4D97-AF65-F5344CB8AC3E}">
        <p14:creationId xmlns:p14="http://schemas.microsoft.com/office/powerpoint/2010/main" val="3236655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412776"/>
            <a:ext cx="5384800" cy="20369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412776"/>
            <a:ext cx="5384800" cy="203696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8ADF3E86-0E48-48C4-8EA0-720FF9522EEC}" type="datetimeFigureOut">
              <a:rPr lang="en-GB" smtClean="0"/>
              <a:t>24/09/2018</a:t>
            </a:fld>
            <a:endParaRPr lang="en-GB" dirty="0"/>
          </a:p>
        </p:txBody>
      </p:sp>
      <p:sp>
        <p:nvSpPr>
          <p:cNvPr id="6" name="Footer Placeholder 5"/>
          <p:cNvSpPr>
            <a:spLocks noGrp="1"/>
          </p:cNvSpPr>
          <p:nvPr>
            <p:ph type="ftr" sz="quarter" idx="11"/>
          </p:nvPr>
        </p:nvSpPr>
        <p:spPr>
          <a:xfrm>
            <a:off x="7677164" y="6356351"/>
            <a:ext cx="3860800" cy="365125"/>
          </a:xfrm>
          <a:prstGeom prst="rect">
            <a:avLst/>
          </a:prstGeom>
        </p:spPr>
        <p:txBody>
          <a:bodyPr/>
          <a:lstStyle/>
          <a:p>
            <a:endParaRPr lang="en-GB" dirty="0"/>
          </a:p>
        </p:txBody>
      </p:sp>
      <p:sp>
        <p:nvSpPr>
          <p:cNvPr id="7" name="Slide Number Placeholder 6"/>
          <p:cNvSpPr>
            <a:spLocks noGrp="1"/>
          </p:cNvSpPr>
          <p:nvPr>
            <p:ph type="sldNum" sz="quarter" idx="12"/>
          </p:nvPr>
        </p:nvSpPr>
        <p:spPr/>
        <p:txBody>
          <a:bodyPr/>
          <a:lstStyle/>
          <a:p>
            <a:fld id="{24DC81E1-2CF4-46C2-88E5-319C7C0516F3}" type="slidenum">
              <a:rPr lang="en-GB" smtClean="0"/>
              <a:t>‹#›</a:t>
            </a:fld>
            <a:endParaRPr lang="en-GB" dirty="0"/>
          </a:p>
        </p:txBody>
      </p:sp>
    </p:spTree>
    <p:extLst>
      <p:ext uri="{BB962C8B-B14F-4D97-AF65-F5344CB8AC3E}">
        <p14:creationId xmlns:p14="http://schemas.microsoft.com/office/powerpoint/2010/main" val="652575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smtClean="0"/>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4" r:id="rId28"/>
    <p:sldLayoutId id="2147483755" r:id="rId29"/>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www.informationisbeautiful.net/visualizations/million-lines-of-code/" TargetMode="External"/><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nhtsa.gov/technology-innovation/automated-vehicles-safety" TargetMode="Externa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791060" y="4253573"/>
            <a:ext cx="3494489" cy="10482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b</a:t>
            </a:r>
            <a:r>
              <a:rPr lang="en-US" sz="2800" dirty="0" smtClean="0">
                <a:gradFill>
                  <a:gsLst>
                    <a:gs pos="0">
                      <a:srgbClr val="75D1FF">
                        <a:lumMod val="5000"/>
                        <a:lumOff val="95000"/>
                      </a:srgbClr>
                    </a:gs>
                    <a:gs pos="100000">
                      <a:srgbClr val="FFFFFF"/>
                    </a:gs>
                  </a:gsLst>
                  <a:lin ang="5400000" scaled="1"/>
                </a:gradFill>
              </a:rPr>
              <a:t>y</a:t>
            </a:r>
          </a:p>
          <a:p>
            <a:pPr lvl="0" algn="ctr">
              <a:lnSpc>
                <a:spcPct val="90000"/>
              </a:lnSpc>
            </a:pPr>
            <a:r>
              <a:rPr lang="en-US" sz="2800" dirty="0" smtClean="0">
                <a:gradFill>
                  <a:gsLst>
                    <a:gs pos="0">
                      <a:srgbClr val="75D1FF">
                        <a:lumMod val="5000"/>
                        <a:lumOff val="95000"/>
                      </a:srgbClr>
                    </a:gs>
                    <a:gs pos="100000">
                      <a:srgbClr val="FFFFFF"/>
                    </a:gs>
                  </a:gsLst>
                  <a:lin ang="5400000" scaled="1"/>
                </a:gradFill>
              </a:rPr>
              <a:t>Amara Dinesh Kumar</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94995" y="3149276"/>
            <a:ext cx="8804365" cy="1311128"/>
          </a:xfrm>
        </p:spPr>
        <p:txBody>
          <a:bodyPr/>
          <a:lstStyle/>
          <a:p>
            <a:r>
              <a:rPr lang="en-US" dirty="0" smtClean="0"/>
              <a:t>Vehicle Security</a:t>
            </a:r>
            <a:endParaRPr lang="en-US" dirty="0"/>
          </a:p>
        </p:txBody>
      </p:sp>
      <p:sp>
        <p:nvSpPr>
          <p:cNvPr id="8" name="Text Placeholder 7"/>
          <p:cNvSpPr>
            <a:spLocks noGrp="1"/>
          </p:cNvSpPr>
          <p:nvPr>
            <p:ph type="body" sz="quarter" idx="13"/>
          </p:nvPr>
        </p:nvSpPr>
        <p:spPr>
          <a:xfrm>
            <a:off x="1667494" y="4861377"/>
            <a:ext cx="9461500" cy="1311128"/>
          </a:xfrm>
        </p:spPr>
        <p:txBody>
          <a:bodyPr/>
          <a:lstStyle/>
          <a:p>
            <a:r>
              <a:rPr lang="en-US" dirty="0" smtClean="0"/>
              <a:t>For future </a:t>
            </a:r>
            <a:r>
              <a:rPr lang="en-US" sz="8800" spc="-300" dirty="0" smtClean="0"/>
              <a:t>!</a:t>
            </a:r>
            <a:r>
              <a:rPr lang="en-US" dirty="0" smtClean="0"/>
              <a:t> </a:t>
            </a:r>
            <a:endParaRPr lang="en-US" dirty="0"/>
          </a:p>
        </p:txBody>
      </p:sp>
      <p:sp>
        <p:nvSpPr>
          <p:cNvPr id="19" name="Freeform: Shape 18"/>
          <p:cNvSpPr/>
          <p:nvPr/>
        </p:nvSpPr>
        <p:spPr>
          <a:xfrm>
            <a:off x="6865691" y="4813689"/>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pic>
        <p:nvPicPr>
          <p:cNvPr id="2" name="Picture 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540049" y="141059"/>
            <a:ext cx="5639063" cy="2769605"/>
          </a:xfrm>
          <a:prstGeom prst="rect">
            <a:avLst/>
          </a:prstGeom>
        </p:spPr>
      </p:pic>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2000"/>
                                        <p:tgtEl>
                                          <p:spTgt spid="2"/>
                                        </p:tgtEl>
                                      </p:cBhvr>
                                    </p:animEffect>
                                    <p:anim calcmode="lin" valueType="num">
                                      <p:cBhvr>
                                        <p:cTn id="66" dur="2000" fill="hold"/>
                                        <p:tgtEl>
                                          <p:spTgt spid="2"/>
                                        </p:tgtEl>
                                        <p:attrNameLst>
                                          <p:attrName>ppt_w</p:attrName>
                                        </p:attrNameLst>
                                      </p:cBhvr>
                                      <p:tavLst>
                                        <p:tav tm="0" fmla="#ppt_w*sin(2.5*pi*$)">
                                          <p:val>
                                            <p:fltVal val="0"/>
                                          </p:val>
                                        </p:tav>
                                        <p:tav tm="100000">
                                          <p:val>
                                            <p:fltVal val="1"/>
                                          </p:val>
                                        </p:tav>
                                      </p:tavLst>
                                    </p:anim>
                                    <p:anim calcmode="lin" valueType="num">
                                      <p:cBhvr>
                                        <p:cTn id="67"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493674"/>
            <a:ext cx="2377440" cy="397032"/>
          </a:xfrm>
        </p:spPr>
        <p:txBody>
          <a:bodyPr/>
          <a:lstStyle/>
          <a:p>
            <a:r>
              <a:rPr lang="en-US" dirty="0" smtClean="0"/>
              <a:t>Sensors</a:t>
            </a:r>
            <a:endParaRPr lang="en-US" dirty="0"/>
          </a:p>
        </p:txBody>
      </p:sp>
      <p:sp>
        <p:nvSpPr>
          <p:cNvPr id="3" name="Slide Number Placeholder 2"/>
          <p:cNvSpPr>
            <a:spLocks noGrp="1"/>
          </p:cNvSpPr>
          <p:nvPr>
            <p:ph type="sldNum" sz="quarter" idx="12"/>
          </p:nvPr>
        </p:nvSpPr>
        <p:spPr/>
        <p:txBody>
          <a:bodyPr/>
          <a:lstStyle/>
          <a:p>
            <a:fld id="{5AE1514C-5E56-4738-A1FF-4B1CFD2A3E36}" type="slidenum">
              <a:rPr lang="en-US" smtClean="0"/>
              <a:pPr/>
              <a:t>10</a:t>
            </a:fld>
            <a:endParaRPr lang="en-US"/>
          </a:p>
        </p:txBody>
      </p:sp>
      <p:sp>
        <p:nvSpPr>
          <p:cNvPr id="7" name="Content Placeholder 6"/>
          <p:cNvSpPr>
            <a:spLocks noGrp="1"/>
          </p:cNvSpPr>
          <p:nvPr>
            <p:ph idx="14"/>
          </p:nvPr>
        </p:nvSpPr>
        <p:spPr>
          <a:xfrm>
            <a:off x="2483635" y="3493674"/>
            <a:ext cx="2377440" cy="397032"/>
          </a:xfrm>
        </p:spPr>
        <p:txBody>
          <a:bodyPr/>
          <a:lstStyle/>
          <a:p>
            <a:r>
              <a:rPr lang="en-US" dirty="0" smtClean="0"/>
              <a:t>Vehicle Networks</a:t>
            </a:r>
            <a:endParaRPr lang="en-US" dirty="0"/>
          </a:p>
        </p:txBody>
      </p:sp>
      <p:sp>
        <p:nvSpPr>
          <p:cNvPr id="8" name="Content Placeholder 7"/>
          <p:cNvSpPr>
            <a:spLocks noGrp="1"/>
          </p:cNvSpPr>
          <p:nvPr>
            <p:ph idx="15"/>
          </p:nvPr>
        </p:nvSpPr>
        <p:spPr>
          <a:xfrm>
            <a:off x="4898612" y="3493674"/>
            <a:ext cx="2377440" cy="397032"/>
          </a:xfrm>
        </p:spPr>
        <p:txBody>
          <a:bodyPr/>
          <a:lstStyle/>
          <a:p>
            <a:r>
              <a:rPr lang="en-US" dirty="0"/>
              <a:t>Hardware attacks</a:t>
            </a:r>
          </a:p>
        </p:txBody>
      </p:sp>
      <p:sp>
        <p:nvSpPr>
          <p:cNvPr id="9" name="Content Placeholder 8"/>
          <p:cNvSpPr>
            <a:spLocks noGrp="1"/>
          </p:cNvSpPr>
          <p:nvPr>
            <p:ph idx="16"/>
          </p:nvPr>
        </p:nvSpPr>
        <p:spPr>
          <a:xfrm>
            <a:off x="7313589" y="3493674"/>
            <a:ext cx="2377440" cy="701731"/>
          </a:xfrm>
        </p:spPr>
        <p:txBody>
          <a:bodyPr/>
          <a:lstStyle/>
          <a:p>
            <a:r>
              <a:rPr lang="en-US" dirty="0"/>
              <a:t>Adversarial Attacks</a:t>
            </a:r>
          </a:p>
        </p:txBody>
      </p:sp>
      <p:sp>
        <p:nvSpPr>
          <p:cNvPr id="33" name="Content Placeholder 32"/>
          <p:cNvSpPr>
            <a:spLocks noGrp="1"/>
          </p:cNvSpPr>
          <p:nvPr>
            <p:ph idx="17"/>
          </p:nvPr>
        </p:nvSpPr>
        <p:spPr>
          <a:xfrm>
            <a:off x="9728566" y="3493674"/>
            <a:ext cx="2377440" cy="701731"/>
          </a:xfrm>
        </p:spPr>
        <p:txBody>
          <a:bodyPr/>
          <a:lstStyle/>
          <a:p>
            <a:r>
              <a:rPr lang="en-US" dirty="0"/>
              <a:t>Miscellaneous Attacks</a:t>
            </a:r>
          </a:p>
        </p:txBody>
      </p:sp>
      <p:sp>
        <p:nvSpPr>
          <p:cNvPr id="5" name="Text Placeholder 4"/>
          <p:cNvSpPr>
            <a:spLocks noGrp="1"/>
          </p:cNvSpPr>
          <p:nvPr>
            <p:ph type="body" sz="quarter" idx="13"/>
          </p:nvPr>
        </p:nvSpPr>
        <p:spPr>
          <a:xfrm>
            <a:off x="0" y="470361"/>
            <a:ext cx="12192000" cy="535531"/>
          </a:xfrm>
        </p:spPr>
        <p:txBody>
          <a:bodyPr/>
          <a:lstStyle/>
          <a:p>
            <a:r>
              <a:rPr lang="en-US" dirty="0" smtClean="0"/>
              <a:t>Different  types of attacks possible </a:t>
            </a:r>
            <a:endParaRPr lang="en-US" dirty="0"/>
          </a:p>
        </p:txBody>
      </p:sp>
      <p:sp>
        <p:nvSpPr>
          <p:cNvPr id="47" name="Content Placeholder 46"/>
          <p:cNvSpPr>
            <a:spLocks noGrp="1"/>
          </p:cNvSpPr>
          <p:nvPr>
            <p:ph idx="18"/>
          </p:nvPr>
        </p:nvSpPr>
        <p:spPr/>
        <p:txBody>
          <a:bodyPr/>
          <a:lstStyle/>
          <a:p>
            <a:r>
              <a:rPr lang="en-US"/>
              <a:t>1</a:t>
            </a:r>
            <a:endParaRPr lang="en-US" dirty="0"/>
          </a:p>
        </p:txBody>
      </p:sp>
      <p:sp>
        <p:nvSpPr>
          <p:cNvPr id="48" name="Content Placeholder 47"/>
          <p:cNvSpPr>
            <a:spLocks noGrp="1"/>
          </p:cNvSpPr>
          <p:nvPr>
            <p:ph idx="19"/>
          </p:nvPr>
        </p:nvSpPr>
        <p:spPr/>
        <p:txBody>
          <a:bodyPr/>
          <a:lstStyle/>
          <a:p>
            <a:r>
              <a:rPr lang="en-US"/>
              <a:t>2</a:t>
            </a:r>
            <a:endParaRPr lang="en-US" dirty="0"/>
          </a:p>
        </p:txBody>
      </p:sp>
      <p:sp>
        <p:nvSpPr>
          <p:cNvPr id="49" name="Content Placeholder 48"/>
          <p:cNvSpPr>
            <a:spLocks noGrp="1"/>
          </p:cNvSpPr>
          <p:nvPr>
            <p:ph idx="20"/>
          </p:nvPr>
        </p:nvSpPr>
        <p:spPr/>
        <p:txBody>
          <a:bodyPr/>
          <a:lstStyle/>
          <a:p>
            <a:r>
              <a:rPr lang="en-US"/>
              <a:t>3</a:t>
            </a:r>
            <a:endParaRPr lang="en-US" dirty="0"/>
          </a:p>
        </p:txBody>
      </p:sp>
      <p:sp>
        <p:nvSpPr>
          <p:cNvPr id="50" name="Content Placeholder 49"/>
          <p:cNvSpPr>
            <a:spLocks noGrp="1"/>
          </p:cNvSpPr>
          <p:nvPr>
            <p:ph idx="21"/>
          </p:nvPr>
        </p:nvSpPr>
        <p:spPr/>
        <p:txBody>
          <a:bodyPr/>
          <a:lstStyle/>
          <a:p>
            <a:r>
              <a:rPr lang="en-US"/>
              <a:t>4</a:t>
            </a:r>
            <a:endParaRPr lang="en-US" dirty="0"/>
          </a:p>
        </p:txBody>
      </p:sp>
      <p:sp>
        <p:nvSpPr>
          <p:cNvPr id="51" name="Content Placeholder 50"/>
          <p:cNvSpPr>
            <a:spLocks noGrp="1"/>
          </p:cNvSpPr>
          <p:nvPr>
            <p:ph idx="22"/>
          </p:nvPr>
        </p:nvSpPr>
        <p:spPr/>
        <p:txBody>
          <a:bodyPr/>
          <a:lstStyle/>
          <a:p>
            <a:r>
              <a:rPr lang="en-US"/>
              <a:t>5</a:t>
            </a:r>
            <a:endParaRPr lang="en-US" dirty="0"/>
          </a:p>
        </p:txBody>
      </p:sp>
      <p:sp>
        <p:nvSpPr>
          <p:cNvPr id="10" name="Rectangle 9"/>
          <p:cNvSpPr/>
          <p:nvPr/>
        </p:nvSpPr>
        <p:spPr>
          <a:xfrm>
            <a:off x="148438" y="6450449"/>
            <a:ext cx="7497565" cy="230832"/>
          </a:xfrm>
          <a:prstGeom prst="rect">
            <a:avLst/>
          </a:prstGeom>
        </p:spPr>
        <p:txBody>
          <a:bodyPr wrap="none">
            <a:spAutoFit/>
          </a:bodyPr>
          <a:lstStyle/>
          <a:p>
            <a:r>
              <a:rPr lang="en-US" sz="900" dirty="0">
                <a:solidFill>
                  <a:schemeClr val="bg1">
                    <a:lumMod val="75000"/>
                  </a:schemeClr>
                </a:solidFill>
              </a:rPr>
              <a:t>Reference : The basics you can find anywhere 5 Steps To Successful Storytelling Published on April 5, 2014 Featured in: Marketing &amp; Advertising</a:t>
            </a:r>
          </a:p>
        </p:txBody>
      </p:sp>
      <p:sp>
        <p:nvSpPr>
          <p:cNvPr id="2" name="TextBox 1"/>
          <p:cNvSpPr txBox="1"/>
          <p:nvPr/>
        </p:nvSpPr>
        <p:spPr>
          <a:xfrm>
            <a:off x="4593532" y="4799707"/>
            <a:ext cx="4081502" cy="523220"/>
          </a:xfrm>
          <a:prstGeom prst="rect">
            <a:avLst/>
          </a:prstGeom>
          <a:noFill/>
        </p:spPr>
        <p:txBody>
          <a:bodyPr wrap="none" rtlCol="0">
            <a:spAutoFit/>
          </a:bodyPr>
          <a:lstStyle/>
          <a:p>
            <a:r>
              <a:rPr lang="en-US" sz="2800" b="1" dirty="0" smtClean="0"/>
              <a:t>Wait we will discuss  !!!</a:t>
            </a:r>
            <a:endParaRPr lang="en-US" sz="2800" b="1" dirty="0"/>
          </a:p>
        </p:txBody>
      </p:sp>
    </p:spTree>
    <p:extLst>
      <p:ext uri="{BB962C8B-B14F-4D97-AF65-F5344CB8AC3E}">
        <p14:creationId xmlns:p14="http://schemas.microsoft.com/office/powerpoint/2010/main" val="4218559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 Attacks exploiting the vulnerabilities in various</a:t>
            </a:r>
            <a:br>
              <a:rPr lang="en-US" dirty="0" smtClean="0"/>
            </a:br>
            <a:r>
              <a:rPr lang="en-US" dirty="0" smtClean="0"/>
              <a:t>sensors of vehicle</a:t>
            </a:r>
            <a:endParaRPr lang="en-US" dirty="0"/>
          </a:p>
        </p:txBody>
      </p:sp>
      <p:sp>
        <p:nvSpPr>
          <p:cNvPr id="4" name="Content Placeholder 3"/>
          <p:cNvSpPr>
            <a:spLocks noGrp="1"/>
          </p:cNvSpPr>
          <p:nvPr>
            <p:ph idx="1"/>
          </p:nvPr>
        </p:nvSpPr>
        <p:spPr>
          <a:xfrm>
            <a:off x="304800" y="1898345"/>
            <a:ext cx="11658600" cy="4389920"/>
          </a:xfrm>
        </p:spPr>
        <p:txBody>
          <a:bodyPr/>
          <a:lstStyle/>
          <a:p>
            <a:r>
              <a:rPr lang="en-US" dirty="0"/>
              <a:t>2.1. Global Positioning System (GPS)</a:t>
            </a:r>
          </a:p>
          <a:p>
            <a:r>
              <a:rPr lang="en-US" b="0" dirty="0"/>
              <a:t>Misleading of the GPS signals is known as GPS spoofing and jamming where hackers transmit the unrealistic signal/data. The strength of the unrealistic signal increases as the GPS receivers are programmed to receive the stronger signals and gradually the position of the vehicle is modified from the desired target</a:t>
            </a:r>
          </a:p>
          <a:p>
            <a:r>
              <a:rPr lang="en-US" dirty="0"/>
              <a:t>For more details: https://www.microsoft.com/en-us/research/uploads/prod/2018/06/security18gps.pdf</a:t>
            </a:r>
          </a:p>
          <a:p>
            <a:endParaRPr lang="en-US" dirty="0"/>
          </a:p>
          <a:p>
            <a:r>
              <a:rPr lang="en-US" dirty="0"/>
              <a:t>2.2. Inertial Measurement Unit (IMU)</a:t>
            </a:r>
          </a:p>
          <a:p>
            <a:r>
              <a:rPr lang="en-US" b="0" dirty="0"/>
              <a:t>IMU is the combination of the Gyroscope and Accelerometers which provides the data of velocity, acceleration, and orientation of the vehicle.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093" y="3647552"/>
            <a:ext cx="3616307" cy="2280976"/>
          </a:xfrm>
          <a:prstGeom prst="rect">
            <a:avLst/>
          </a:prstGeom>
        </p:spPr>
      </p:pic>
    </p:spTree>
    <p:extLst>
      <p:ext uri="{BB962C8B-B14F-4D97-AF65-F5344CB8AC3E}">
        <p14:creationId xmlns:p14="http://schemas.microsoft.com/office/powerpoint/2010/main" val="288189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B7E41-70A7-4F93-89D1-4431F3F63B65}"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91" y="0"/>
            <a:ext cx="11304396" cy="6830506"/>
          </a:xfrm>
          <a:prstGeom prst="rect">
            <a:avLst/>
          </a:prstGeom>
        </p:spPr>
      </p:pic>
    </p:spTree>
    <p:extLst>
      <p:ext uri="{BB962C8B-B14F-4D97-AF65-F5344CB8AC3E}">
        <p14:creationId xmlns:p14="http://schemas.microsoft.com/office/powerpoint/2010/main" val="722089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 Attacks exploiting the vulnerabilities in various</a:t>
            </a:r>
            <a:br>
              <a:rPr lang="en-US" dirty="0" smtClean="0"/>
            </a:br>
            <a:r>
              <a:rPr lang="en-US" dirty="0" smtClean="0"/>
              <a:t>sensors of vehicle</a:t>
            </a:r>
            <a:endParaRPr lang="en-US" dirty="0"/>
          </a:p>
        </p:txBody>
      </p:sp>
      <p:sp>
        <p:nvSpPr>
          <p:cNvPr id="4" name="Content Placeholder 3"/>
          <p:cNvSpPr>
            <a:spLocks noGrp="1"/>
          </p:cNvSpPr>
          <p:nvPr>
            <p:ph idx="1"/>
          </p:nvPr>
        </p:nvSpPr>
        <p:spPr>
          <a:xfrm>
            <a:off x="304800" y="1898345"/>
            <a:ext cx="11658600" cy="3008003"/>
          </a:xfrm>
        </p:spPr>
        <p:txBody>
          <a:bodyPr/>
          <a:lstStyle/>
          <a:p>
            <a:r>
              <a:rPr lang="en-US" dirty="0"/>
              <a:t>2.3. Light Detection and Ranging (</a:t>
            </a:r>
            <a:r>
              <a:rPr lang="en-US" dirty="0" err="1"/>
              <a:t>Lidar</a:t>
            </a:r>
            <a:r>
              <a:rPr lang="en-US" dirty="0"/>
              <a:t>)</a:t>
            </a:r>
          </a:p>
          <a:p>
            <a:r>
              <a:rPr lang="en-US" b="0" dirty="0"/>
              <a:t>Light Detection and Ranging (</a:t>
            </a:r>
            <a:r>
              <a:rPr lang="en-US" b="0" dirty="0" err="1"/>
              <a:t>LiDAR</a:t>
            </a:r>
            <a:r>
              <a:rPr lang="en-US" b="0" dirty="0"/>
              <a:t>) is used to localize the environment, obstacle detection, and avoidance. It based on the technology, time taken by the light to travel to and fro to the vehicle </a:t>
            </a:r>
            <a:r>
              <a:rPr lang="en-US" b="0" dirty="0" err="1"/>
              <a:t>determine’s</a:t>
            </a:r>
            <a:r>
              <a:rPr lang="en-US" b="0" dirty="0"/>
              <a:t> the distance at which the object is located. If the hacker sends a signal of the same frequency to the scanner and to assume the object is detected. It makes the Autonomous vehicle to move slowly or stop</a:t>
            </a:r>
          </a:p>
          <a:p>
            <a:r>
              <a:rPr lang="en-US" dirty="0"/>
              <a:t>https://mashable.com/2015/09/08/lidar-hack-simple-laser/#qGQKophWcuqh</a:t>
            </a:r>
          </a:p>
        </p:txBody>
      </p:sp>
    </p:spTree>
    <p:extLst>
      <p:ext uri="{BB962C8B-B14F-4D97-AF65-F5344CB8AC3E}">
        <p14:creationId xmlns:p14="http://schemas.microsoft.com/office/powerpoint/2010/main" val="3760466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B7E41-70A7-4F93-89D1-4431F3F63B65}" type="slidenum">
              <a:rPr lang="en-US" smtClean="0"/>
              <a:t>14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11" y="503987"/>
            <a:ext cx="10536639" cy="5961394"/>
          </a:xfrm>
          <a:prstGeom prst="rect">
            <a:avLst/>
          </a:prstGeom>
        </p:spPr>
      </p:pic>
    </p:spTree>
    <p:extLst>
      <p:ext uri="{BB962C8B-B14F-4D97-AF65-F5344CB8AC3E}">
        <p14:creationId xmlns:p14="http://schemas.microsoft.com/office/powerpoint/2010/main" val="4200438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15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955" y="162570"/>
            <a:ext cx="9637765" cy="6485373"/>
          </a:xfrm>
          <a:prstGeom prst="rect">
            <a:avLst/>
          </a:prstGeom>
        </p:spPr>
      </p:pic>
    </p:spTree>
    <p:extLst>
      <p:ext uri="{BB962C8B-B14F-4D97-AF65-F5344CB8AC3E}">
        <p14:creationId xmlns:p14="http://schemas.microsoft.com/office/powerpoint/2010/main" val="3339764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 Attacks exploiting the vulnerabilities in various</a:t>
            </a:r>
            <a:br>
              <a:rPr lang="en-US" dirty="0" smtClean="0"/>
            </a:br>
            <a:r>
              <a:rPr lang="en-US" dirty="0" smtClean="0"/>
              <a:t>sensors of vehicle</a:t>
            </a:r>
            <a:endParaRPr lang="en-US" dirty="0"/>
          </a:p>
        </p:txBody>
      </p:sp>
      <p:sp>
        <p:nvSpPr>
          <p:cNvPr id="4" name="Content Placeholder 3"/>
          <p:cNvSpPr>
            <a:spLocks noGrp="1"/>
          </p:cNvSpPr>
          <p:nvPr>
            <p:ph idx="1"/>
          </p:nvPr>
        </p:nvSpPr>
        <p:spPr>
          <a:xfrm>
            <a:off x="304800" y="1898345"/>
            <a:ext cx="11658600" cy="3008003"/>
          </a:xfrm>
        </p:spPr>
        <p:txBody>
          <a:bodyPr/>
          <a:lstStyle/>
          <a:p>
            <a:r>
              <a:rPr lang="en-US" dirty="0"/>
              <a:t>2.4. </a:t>
            </a:r>
            <a:r>
              <a:rPr lang="en-US" dirty="0" err="1"/>
              <a:t>Monoscopic</a:t>
            </a:r>
            <a:r>
              <a:rPr lang="en-US" dirty="0"/>
              <a:t> and Stereoscopic Cameras</a:t>
            </a:r>
          </a:p>
          <a:p>
            <a:r>
              <a:rPr lang="en-US" b="0" dirty="0"/>
              <a:t>Cameras are used to detect lane detection, traffic sign recognition, headlight detection, obstacle detection, etc</a:t>
            </a:r>
            <a:r>
              <a:rPr lang="en-US" b="0" dirty="0" smtClean="0"/>
              <a:t>. Functioning </a:t>
            </a:r>
            <a:r>
              <a:rPr lang="en-US" b="0" dirty="0"/>
              <a:t>of cameras can be partially disabled by using high beam torches or headlights of the opposite vehicles. It may introduce the safety concerns like false detection or not detection of the objects. Complementary metal oxide(CMOS) sensors used in the camera can be blinded by the high-power lights.</a:t>
            </a:r>
          </a:p>
          <a:p>
            <a:endParaRPr lang="en-US" dirty="0"/>
          </a:p>
        </p:txBody>
      </p:sp>
    </p:spTree>
    <p:extLst>
      <p:ext uri="{BB962C8B-B14F-4D97-AF65-F5344CB8AC3E}">
        <p14:creationId xmlns:p14="http://schemas.microsoft.com/office/powerpoint/2010/main" val="95364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B7E41-70A7-4F93-89D1-4431F3F63B65}"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50" y="211016"/>
            <a:ext cx="10752574" cy="6079253"/>
          </a:xfrm>
          <a:prstGeom prst="rect">
            <a:avLst/>
          </a:prstGeom>
        </p:spPr>
      </p:pic>
    </p:spTree>
    <p:extLst>
      <p:ext uri="{BB962C8B-B14F-4D97-AF65-F5344CB8AC3E}">
        <p14:creationId xmlns:p14="http://schemas.microsoft.com/office/powerpoint/2010/main" val="1940458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B7E41-70A7-4F93-89D1-4431F3F63B65}" type="slidenum">
              <a:rPr lang="en-US" smtClean="0"/>
              <a:t>18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2513"/>
            <a:ext cx="12192000" cy="5235191"/>
          </a:xfrm>
          <a:prstGeom prst="rect">
            <a:avLst/>
          </a:prstGeom>
        </p:spPr>
      </p:pic>
    </p:spTree>
    <p:extLst>
      <p:ext uri="{BB962C8B-B14F-4D97-AF65-F5344CB8AC3E}">
        <p14:creationId xmlns:p14="http://schemas.microsoft.com/office/powerpoint/2010/main" val="668322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4316" y="963864"/>
            <a:ext cx="11658600" cy="5719514"/>
          </a:xfrm>
        </p:spPr>
        <p:txBody>
          <a:bodyPr/>
          <a:lstStyle/>
          <a:p>
            <a:r>
              <a:rPr lang="en-US" dirty="0"/>
              <a:t>Properties of </a:t>
            </a:r>
            <a:r>
              <a:rPr lang="en-US" dirty="0" smtClean="0"/>
              <a:t>Attacker</a:t>
            </a:r>
            <a:endParaRPr lang="en-US" b="0" dirty="0" smtClean="0"/>
          </a:p>
          <a:p>
            <a:r>
              <a:rPr lang="en-US" dirty="0" smtClean="0"/>
              <a:t>Insider</a:t>
            </a:r>
            <a:r>
              <a:rPr lang="en-US" b="0" dirty="0"/>
              <a:t>: This type of attacker is an authentic user of the network and have detail knowledge of the network. If the attacker is  a member node who can communicate with other members of the network, it will be known as an Insider and able to attack in  various ways</a:t>
            </a:r>
            <a:r>
              <a:rPr lang="en-US" b="0" dirty="0" smtClean="0"/>
              <a:t>.</a:t>
            </a:r>
            <a:endParaRPr lang="en-US" b="0" dirty="0"/>
          </a:p>
          <a:p>
            <a:r>
              <a:rPr lang="en-US" dirty="0"/>
              <a:t>Outsider</a:t>
            </a:r>
            <a:r>
              <a:rPr lang="en-US" b="0" dirty="0"/>
              <a:t>: The outsider attacker is a kind of intruder which aims to misuse the protocols of the network and range of such  attacks are limited which means less variety of attacks</a:t>
            </a:r>
            <a:r>
              <a:rPr lang="en-US" b="0" dirty="0" smtClean="0"/>
              <a:t>.</a:t>
            </a:r>
            <a:endParaRPr lang="en-US" b="0" dirty="0"/>
          </a:p>
          <a:p>
            <a:r>
              <a:rPr lang="en-US" dirty="0"/>
              <a:t>Coverage Area</a:t>
            </a:r>
            <a:r>
              <a:rPr lang="en-US" b="0" dirty="0"/>
              <a:t>: When any kind of attack is being launched coverage area act as a main property of the attacker. It depends  on the nature of the attacker it can cover the main area of the road</a:t>
            </a:r>
            <a:r>
              <a:rPr lang="en-US" b="0"/>
              <a:t>. </a:t>
            </a:r>
            <a:endParaRPr lang="en-US" b="0" smtClean="0"/>
          </a:p>
          <a:p>
            <a:r>
              <a:rPr lang="en-US" smtClean="0"/>
              <a:t>Technical </a:t>
            </a:r>
            <a:r>
              <a:rPr lang="en-US" dirty="0"/>
              <a:t>Expertise</a:t>
            </a:r>
            <a:r>
              <a:rPr lang="en-US" b="0" dirty="0"/>
              <a:t>: It is the most powerful property of the attacker that makes attacker more stronger for creating attacks  in the network</a:t>
            </a:r>
            <a:r>
              <a:rPr lang="en-US" b="0" dirty="0" smtClean="0"/>
              <a:t>.</a:t>
            </a:r>
            <a:endParaRPr lang="en-US" dirty="0"/>
          </a:p>
          <a:p>
            <a:r>
              <a:rPr lang="en-US" dirty="0"/>
              <a:t>Resources</a:t>
            </a:r>
            <a:r>
              <a:rPr lang="en-US" b="0" dirty="0"/>
              <a:t>: The three main characteristics on which attacker depends to achieve their goal are budget manpower and tools.</a:t>
            </a:r>
          </a:p>
        </p:txBody>
      </p:sp>
      <p:sp>
        <p:nvSpPr>
          <p:cNvPr id="2" name="Title 1"/>
          <p:cNvSpPr>
            <a:spLocks noGrp="1"/>
          </p:cNvSpPr>
          <p:nvPr>
            <p:ph type="title"/>
          </p:nvPr>
        </p:nvSpPr>
        <p:spPr>
          <a:xfrm>
            <a:off x="314849" y="228182"/>
            <a:ext cx="11658600" cy="1089529"/>
          </a:xfrm>
        </p:spPr>
        <p:txBody>
          <a:bodyPr/>
          <a:lstStyle/>
          <a:p>
            <a:r>
              <a:rPr lang="en-US" dirty="0"/>
              <a:t>3. Vehicular </a:t>
            </a:r>
            <a:r>
              <a:rPr lang="en-US" dirty="0" err="1"/>
              <a:t>Adhoc</a:t>
            </a:r>
            <a:r>
              <a:rPr lang="en-US" dirty="0"/>
              <a:t> Network (VANET) attacks</a:t>
            </a:r>
            <a:r>
              <a:rPr lang="en-US" dirty="0" smtClean="0"/>
              <a:t/>
            </a:r>
            <a:br>
              <a:rPr lang="en-US" dirty="0" smtClean="0"/>
            </a:br>
            <a:endParaRPr lang="en-US" dirty="0"/>
          </a:p>
        </p:txBody>
      </p:sp>
    </p:spTree>
    <p:extLst>
      <p:ext uri="{BB962C8B-B14F-4D97-AF65-F5344CB8AC3E}">
        <p14:creationId xmlns:p14="http://schemas.microsoft.com/office/powerpoint/2010/main" val="650649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pic>
        <p:nvPicPr>
          <p:cNvPr id="3" name="Picture 2"/>
          <p:cNvPicPr>
            <a:picLocks noChangeAspect="1"/>
          </p:cNvPicPr>
          <p:nvPr/>
        </p:nvPicPr>
        <p:blipFill>
          <a:blip r:embed="rId2"/>
          <a:stretch>
            <a:fillRect/>
          </a:stretch>
        </p:blipFill>
        <p:spPr>
          <a:xfrm>
            <a:off x="151866" y="2917847"/>
            <a:ext cx="6962367" cy="1219200"/>
          </a:xfrm>
          <a:prstGeom prst="rect">
            <a:avLst/>
          </a:prstGeom>
        </p:spPr>
      </p:pic>
      <p:pic>
        <p:nvPicPr>
          <p:cNvPr id="4" name="Picture 3"/>
          <p:cNvPicPr>
            <a:picLocks noChangeAspect="1"/>
          </p:cNvPicPr>
          <p:nvPr/>
        </p:nvPicPr>
        <p:blipFill>
          <a:blip r:embed="rId3"/>
          <a:stretch>
            <a:fillRect/>
          </a:stretch>
        </p:blipFill>
        <p:spPr>
          <a:xfrm>
            <a:off x="2883877" y="4823209"/>
            <a:ext cx="9092223" cy="1407622"/>
          </a:xfrm>
          <a:prstGeom prst="rect">
            <a:avLst/>
          </a:prstGeom>
        </p:spPr>
      </p:pic>
      <p:pic>
        <p:nvPicPr>
          <p:cNvPr id="5" name="Picture 4"/>
          <p:cNvPicPr>
            <a:picLocks noChangeAspect="1"/>
          </p:cNvPicPr>
          <p:nvPr/>
        </p:nvPicPr>
        <p:blipFill>
          <a:blip r:embed="rId4"/>
          <a:stretch>
            <a:fillRect/>
          </a:stretch>
        </p:blipFill>
        <p:spPr>
          <a:xfrm>
            <a:off x="4965507" y="109779"/>
            <a:ext cx="6581775" cy="2495550"/>
          </a:xfrm>
          <a:prstGeom prst="rect">
            <a:avLst/>
          </a:prstGeom>
        </p:spPr>
      </p:pic>
    </p:spTree>
    <p:extLst>
      <p:ext uri="{BB962C8B-B14F-4D97-AF65-F5344CB8AC3E}">
        <p14:creationId xmlns:p14="http://schemas.microsoft.com/office/powerpoint/2010/main" val="2376105647"/>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14365" y="1044251"/>
            <a:ext cx="11658600" cy="1550168"/>
          </a:xfrm>
        </p:spPr>
        <p:txBody>
          <a:bodyPr/>
          <a:lstStyle/>
          <a:p>
            <a:r>
              <a:rPr lang="en-US" spc="-5" dirty="0">
                <a:latin typeface="Times New Roman"/>
                <a:cs typeface="Times New Roman"/>
              </a:rPr>
              <a:t>Denial </a:t>
            </a:r>
            <a:r>
              <a:rPr lang="en-US" dirty="0">
                <a:latin typeface="Times New Roman"/>
                <a:cs typeface="Times New Roman"/>
              </a:rPr>
              <a:t>of </a:t>
            </a:r>
            <a:r>
              <a:rPr lang="en-US" spc="-5" dirty="0">
                <a:latin typeface="Times New Roman"/>
                <a:cs typeface="Times New Roman"/>
              </a:rPr>
              <a:t>Service Attack: </a:t>
            </a:r>
            <a:r>
              <a:rPr lang="en-US" b="0" spc="-5" dirty="0">
                <a:latin typeface="Times New Roman"/>
                <a:cs typeface="Times New Roman"/>
              </a:rPr>
              <a:t>It is the most serious level </a:t>
            </a:r>
            <a:r>
              <a:rPr lang="en-US" b="0" dirty="0">
                <a:latin typeface="Times New Roman"/>
                <a:cs typeface="Times New Roman"/>
              </a:rPr>
              <a:t>attack in </a:t>
            </a:r>
            <a:r>
              <a:rPr lang="en-US" b="0" spc="-5" dirty="0">
                <a:latin typeface="Times New Roman"/>
                <a:cs typeface="Times New Roman"/>
              </a:rPr>
              <a:t>vehicular network. In this </a:t>
            </a:r>
            <a:r>
              <a:rPr lang="en-US" b="0" dirty="0">
                <a:latin typeface="Times New Roman"/>
                <a:cs typeface="Times New Roman"/>
              </a:rPr>
              <a:t>attack </a:t>
            </a:r>
            <a:r>
              <a:rPr lang="en-US" b="0" spc="-5" dirty="0">
                <a:latin typeface="Times New Roman"/>
                <a:cs typeface="Times New Roman"/>
              </a:rPr>
              <a:t>attacker jams the main  communication medium and network </a:t>
            </a:r>
            <a:r>
              <a:rPr lang="en-US" b="0" dirty="0">
                <a:latin typeface="Times New Roman"/>
                <a:cs typeface="Times New Roman"/>
              </a:rPr>
              <a:t>is </a:t>
            </a:r>
            <a:r>
              <a:rPr lang="en-US" b="0" spc="-10" dirty="0">
                <a:latin typeface="Times New Roman"/>
                <a:cs typeface="Times New Roman"/>
              </a:rPr>
              <a:t>no more </a:t>
            </a:r>
            <a:r>
              <a:rPr lang="en-US" b="0" spc="-5" dirty="0">
                <a:latin typeface="Times New Roman"/>
                <a:cs typeface="Times New Roman"/>
              </a:rPr>
              <a:t>available to legitimate</a:t>
            </a:r>
            <a:r>
              <a:rPr lang="en-US" b="0" spc="65" dirty="0">
                <a:latin typeface="Times New Roman"/>
                <a:cs typeface="Times New Roman"/>
              </a:rPr>
              <a:t> </a:t>
            </a:r>
            <a:r>
              <a:rPr lang="en-US" b="0" dirty="0">
                <a:latin typeface="Times New Roman"/>
                <a:cs typeface="Times New Roman"/>
              </a:rPr>
              <a:t>user</a:t>
            </a:r>
            <a:r>
              <a:rPr lang="en-US" b="0" dirty="0" smtClean="0">
                <a:latin typeface="Times New Roman"/>
                <a:cs typeface="Times New Roman"/>
              </a:rPr>
              <a:t>.</a:t>
            </a:r>
          </a:p>
          <a:p>
            <a:endParaRPr lang="en-US" dirty="0"/>
          </a:p>
        </p:txBody>
      </p:sp>
      <p:sp>
        <p:nvSpPr>
          <p:cNvPr id="2" name="Title 1"/>
          <p:cNvSpPr>
            <a:spLocks noGrp="1"/>
          </p:cNvSpPr>
          <p:nvPr>
            <p:ph type="title"/>
          </p:nvPr>
        </p:nvSpPr>
        <p:spPr>
          <a:xfrm>
            <a:off x="314849" y="228182"/>
            <a:ext cx="11658600" cy="1089529"/>
          </a:xfrm>
        </p:spPr>
        <p:txBody>
          <a:bodyPr/>
          <a:lstStyle/>
          <a:p>
            <a:r>
              <a:rPr lang="en-US" dirty="0"/>
              <a:t>Properties of Attacker</a:t>
            </a:r>
            <a:br>
              <a:rPr lang="en-US" dirty="0"/>
            </a:br>
            <a:endParaRPr lang="en-US" dirty="0"/>
          </a:p>
        </p:txBody>
      </p:sp>
      <p:sp>
        <p:nvSpPr>
          <p:cNvPr id="5" name="object 6"/>
          <p:cNvSpPr/>
          <p:nvPr/>
        </p:nvSpPr>
        <p:spPr>
          <a:xfrm>
            <a:off x="2588784" y="2800376"/>
            <a:ext cx="6454733" cy="378129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57176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8116" y="1179282"/>
            <a:ext cx="11658600" cy="1421928"/>
          </a:xfrm>
        </p:spPr>
        <p:txBody>
          <a:bodyPr/>
          <a:lstStyle/>
          <a:p>
            <a:r>
              <a:rPr lang="en-US" spc="-5" dirty="0">
                <a:latin typeface="Times New Roman"/>
                <a:cs typeface="Times New Roman"/>
              </a:rPr>
              <a:t>Distributed Denial </a:t>
            </a:r>
            <a:r>
              <a:rPr lang="en-US" dirty="0">
                <a:latin typeface="Times New Roman"/>
                <a:cs typeface="Times New Roman"/>
              </a:rPr>
              <a:t>of </a:t>
            </a:r>
            <a:r>
              <a:rPr lang="en-US" spc="-5" dirty="0">
                <a:latin typeface="Times New Roman"/>
                <a:cs typeface="Times New Roman"/>
              </a:rPr>
              <a:t>Service Attack (DDOS </a:t>
            </a:r>
            <a:r>
              <a:rPr lang="en-US" dirty="0">
                <a:latin typeface="Times New Roman"/>
                <a:cs typeface="Times New Roman"/>
              </a:rPr>
              <a:t>Attack): </a:t>
            </a:r>
            <a:r>
              <a:rPr lang="en-US" b="0" spc="-5" dirty="0">
                <a:latin typeface="Times New Roman"/>
                <a:cs typeface="Times New Roman"/>
              </a:rPr>
              <a:t>DDOS attacks </a:t>
            </a:r>
            <a:r>
              <a:rPr lang="en-US" b="0" dirty="0">
                <a:latin typeface="Times New Roman"/>
                <a:cs typeface="Times New Roman"/>
              </a:rPr>
              <a:t>are </a:t>
            </a:r>
            <a:r>
              <a:rPr lang="en-US" b="0" spc="-5" dirty="0">
                <a:latin typeface="Times New Roman"/>
                <a:cs typeface="Times New Roman"/>
              </a:rPr>
              <a:t>those attacks </a:t>
            </a:r>
            <a:r>
              <a:rPr lang="en-US" b="0" dirty="0">
                <a:latin typeface="Times New Roman"/>
                <a:cs typeface="Times New Roman"/>
              </a:rPr>
              <a:t>in </a:t>
            </a:r>
            <a:r>
              <a:rPr lang="en-US" b="0" spc="-5" dirty="0">
                <a:latin typeface="Times New Roman"/>
                <a:cs typeface="Times New Roman"/>
              </a:rPr>
              <a:t>which attacker attacks in distributed  manner from different locations. Attacker </a:t>
            </a:r>
            <a:r>
              <a:rPr lang="en-US" b="0" spc="-10" dirty="0">
                <a:latin typeface="Times New Roman"/>
                <a:cs typeface="Times New Roman"/>
              </a:rPr>
              <a:t>may use </a:t>
            </a:r>
            <a:r>
              <a:rPr lang="en-US" b="0" dirty="0">
                <a:latin typeface="Times New Roman"/>
                <a:cs typeface="Times New Roman"/>
              </a:rPr>
              <a:t>different </a:t>
            </a:r>
            <a:r>
              <a:rPr lang="en-US" b="0" spc="-5" dirty="0">
                <a:latin typeface="Times New Roman"/>
                <a:cs typeface="Times New Roman"/>
              </a:rPr>
              <a:t>timeslots for sending the messages. Nature and </a:t>
            </a:r>
            <a:r>
              <a:rPr lang="en-US" b="0" spc="-10" dirty="0">
                <a:latin typeface="Times New Roman"/>
                <a:cs typeface="Times New Roman"/>
              </a:rPr>
              <a:t>time </a:t>
            </a:r>
            <a:r>
              <a:rPr lang="en-US" b="0" spc="-5" dirty="0">
                <a:latin typeface="Times New Roman"/>
                <a:cs typeface="Times New Roman"/>
              </a:rPr>
              <a:t>slot </a:t>
            </a:r>
            <a:r>
              <a:rPr lang="en-US" b="0" dirty="0">
                <a:latin typeface="Times New Roman"/>
                <a:cs typeface="Times New Roman"/>
              </a:rPr>
              <a:t>of </a:t>
            </a:r>
            <a:r>
              <a:rPr lang="en-US" b="0" spc="-5" dirty="0">
                <a:latin typeface="Times New Roman"/>
                <a:cs typeface="Times New Roman"/>
              </a:rPr>
              <a:t>the message  can </a:t>
            </a:r>
            <a:r>
              <a:rPr lang="en-US" b="0" dirty="0">
                <a:latin typeface="Times New Roman"/>
                <a:cs typeface="Times New Roman"/>
              </a:rPr>
              <a:t>be </a:t>
            </a:r>
            <a:r>
              <a:rPr lang="en-US" b="0" spc="-5" dirty="0">
                <a:latin typeface="Times New Roman"/>
                <a:cs typeface="Times New Roman"/>
              </a:rPr>
              <a:t>varied from vehicle to vehicle </a:t>
            </a:r>
            <a:r>
              <a:rPr lang="en-US" b="0" dirty="0">
                <a:latin typeface="Times New Roman"/>
                <a:cs typeface="Times New Roman"/>
              </a:rPr>
              <a:t>of </a:t>
            </a:r>
            <a:r>
              <a:rPr lang="en-US" b="0" spc="-5" dirty="0">
                <a:latin typeface="Times New Roman"/>
                <a:cs typeface="Times New Roman"/>
              </a:rPr>
              <a:t>the attackers. The </a:t>
            </a:r>
            <a:r>
              <a:rPr lang="en-US" b="0" dirty="0">
                <a:latin typeface="Times New Roman"/>
                <a:cs typeface="Times New Roman"/>
              </a:rPr>
              <a:t>aim of </a:t>
            </a:r>
            <a:r>
              <a:rPr lang="en-US" b="0" spc="-5" dirty="0">
                <a:latin typeface="Times New Roman"/>
                <a:cs typeface="Times New Roman"/>
              </a:rPr>
              <a:t>attacker is same as </a:t>
            </a:r>
            <a:r>
              <a:rPr lang="en-US" b="0" dirty="0">
                <a:latin typeface="Times New Roman"/>
                <a:cs typeface="Times New Roman"/>
              </a:rPr>
              <a:t>DOS </a:t>
            </a:r>
            <a:r>
              <a:rPr lang="en-US" b="0" spc="-5" dirty="0">
                <a:latin typeface="Times New Roman"/>
                <a:cs typeface="Times New Roman"/>
              </a:rPr>
              <a:t>attack.</a:t>
            </a:r>
            <a:endParaRPr lang="en-US" b="0" dirty="0"/>
          </a:p>
        </p:txBody>
      </p:sp>
      <p:sp>
        <p:nvSpPr>
          <p:cNvPr id="2" name="Title 1"/>
          <p:cNvSpPr>
            <a:spLocks noGrp="1"/>
          </p:cNvSpPr>
          <p:nvPr>
            <p:ph type="title"/>
          </p:nvPr>
        </p:nvSpPr>
        <p:spPr>
          <a:xfrm>
            <a:off x="314849" y="228182"/>
            <a:ext cx="11658600" cy="1089529"/>
          </a:xfrm>
        </p:spPr>
        <p:txBody>
          <a:bodyPr/>
          <a:lstStyle/>
          <a:p>
            <a:r>
              <a:rPr lang="en-US" dirty="0"/>
              <a:t>Properties of Attacker</a:t>
            </a:r>
            <a:br>
              <a:rPr lang="en-US" dirty="0"/>
            </a:br>
            <a:endParaRPr lang="en-US" dirty="0"/>
          </a:p>
        </p:txBody>
      </p:sp>
      <p:sp>
        <p:nvSpPr>
          <p:cNvPr id="6" name="object 7"/>
          <p:cNvSpPr/>
          <p:nvPr/>
        </p:nvSpPr>
        <p:spPr>
          <a:xfrm>
            <a:off x="-231112" y="3207161"/>
            <a:ext cx="6264728" cy="2620883"/>
          </a:xfrm>
          <a:prstGeom prst="rect">
            <a:avLst/>
          </a:prstGeom>
          <a:blipFill>
            <a:blip r:embed="rId2" cstate="print"/>
            <a:stretch>
              <a:fillRect/>
            </a:stretch>
          </a:blipFill>
        </p:spPr>
        <p:txBody>
          <a:bodyPr wrap="square" lIns="0" tIns="0" rIns="0" bIns="0" rtlCol="0"/>
          <a:lstStyle/>
          <a:p>
            <a:endParaRPr/>
          </a:p>
        </p:txBody>
      </p:sp>
      <p:sp>
        <p:nvSpPr>
          <p:cNvPr id="7" name="object 12"/>
          <p:cNvSpPr/>
          <p:nvPr/>
        </p:nvSpPr>
        <p:spPr>
          <a:xfrm>
            <a:off x="5817996" y="2795178"/>
            <a:ext cx="5968720" cy="3032865"/>
          </a:xfrm>
          <a:prstGeom prst="rect">
            <a:avLst/>
          </a:prstGeom>
          <a:blipFill>
            <a:blip r:embed="rId3" cstate="print"/>
            <a:stretch>
              <a:fillRect/>
            </a:stretch>
          </a:blipFill>
        </p:spPr>
        <p:txBody>
          <a:bodyPr wrap="square" lIns="0" tIns="0" rIns="0" bIns="0" rtlCol="0"/>
          <a:lstStyle/>
          <a:p>
            <a:endParaRPr/>
          </a:p>
        </p:txBody>
      </p:sp>
      <p:sp>
        <p:nvSpPr>
          <p:cNvPr id="3" name="TextBox 2"/>
          <p:cNvSpPr txBox="1"/>
          <p:nvPr/>
        </p:nvSpPr>
        <p:spPr>
          <a:xfrm>
            <a:off x="1768510" y="5990492"/>
            <a:ext cx="1477108" cy="369332"/>
          </a:xfrm>
          <a:prstGeom prst="rect">
            <a:avLst/>
          </a:prstGeom>
          <a:noFill/>
        </p:spPr>
        <p:txBody>
          <a:bodyPr wrap="square" rtlCol="0">
            <a:spAutoFit/>
          </a:bodyPr>
          <a:lstStyle/>
          <a:p>
            <a:r>
              <a:rPr lang="en-US" dirty="0" smtClean="0"/>
              <a:t>V2V </a:t>
            </a:r>
            <a:r>
              <a:rPr lang="en-US" dirty="0" err="1" smtClean="0"/>
              <a:t>DDos</a:t>
            </a:r>
            <a:endParaRPr lang="en-US" dirty="0"/>
          </a:p>
        </p:txBody>
      </p:sp>
      <p:sp>
        <p:nvSpPr>
          <p:cNvPr id="8" name="TextBox 7"/>
          <p:cNvSpPr txBox="1"/>
          <p:nvPr/>
        </p:nvSpPr>
        <p:spPr>
          <a:xfrm>
            <a:off x="8713595" y="5990492"/>
            <a:ext cx="1477108" cy="369332"/>
          </a:xfrm>
          <a:prstGeom prst="rect">
            <a:avLst/>
          </a:prstGeom>
          <a:noFill/>
        </p:spPr>
        <p:txBody>
          <a:bodyPr wrap="square" rtlCol="0">
            <a:spAutoFit/>
          </a:bodyPr>
          <a:lstStyle/>
          <a:p>
            <a:r>
              <a:rPr lang="en-US" dirty="0" smtClean="0"/>
              <a:t>V2I </a:t>
            </a:r>
            <a:r>
              <a:rPr lang="en-US" dirty="0" err="1" smtClean="0"/>
              <a:t>DDos</a:t>
            </a:r>
            <a:endParaRPr lang="en-US" dirty="0"/>
          </a:p>
        </p:txBody>
      </p:sp>
    </p:spTree>
    <p:extLst>
      <p:ext uri="{BB962C8B-B14F-4D97-AF65-F5344CB8AC3E}">
        <p14:creationId xmlns:p14="http://schemas.microsoft.com/office/powerpoint/2010/main" val="1098499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4171" y="1315186"/>
            <a:ext cx="11658600" cy="1865254"/>
          </a:xfrm>
        </p:spPr>
        <p:txBody>
          <a:bodyPr/>
          <a:lstStyle/>
          <a:p>
            <a:pPr marL="12700" marR="5080" algn="just">
              <a:lnSpc>
                <a:spcPct val="95700"/>
              </a:lnSpc>
            </a:pPr>
            <a:r>
              <a:rPr lang="en-US" spc="-5" dirty="0">
                <a:latin typeface="Times New Roman"/>
                <a:cs typeface="Times New Roman"/>
              </a:rPr>
              <a:t>Sybil Attack: </a:t>
            </a:r>
            <a:r>
              <a:rPr lang="en-US" b="0" spc="-5" dirty="0">
                <a:latin typeface="Times New Roman"/>
                <a:cs typeface="Times New Roman"/>
              </a:rPr>
              <a:t>It is a critical attack. In </a:t>
            </a:r>
            <a:r>
              <a:rPr lang="en-US" b="0" dirty="0">
                <a:latin typeface="Times New Roman"/>
                <a:cs typeface="Times New Roman"/>
              </a:rPr>
              <a:t>this </a:t>
            </a:r>
            <a:r>
              <a:rPr lang="en-US" b="0" spc="-10" dirty="0">
                <a:latin typeface="Times New Roman"/>
                <a:cs typeface="Times New Roman"/>
              </a:rPr>
              <a:t>kind </a:t>
            </a:r>
            <a:r>
              <a:rPr lang="en-US" b="0" spc="5" dirty="0">
                <a:latin typeface="Times New Roman"/>
                <a:cs typeface="Times New Roman"/>
              </a:rPr>
              <a:t>of </a:t>
            </a:r>
            <a:r>
              <a:rPr lang="en-US" b="0" dirty="0">
                <a:latin typeface="Times New Roman"/>
                <a:cs typeface="Times New Roman"/>
              </a:rPr>
              <a:t>attack </a:t>
            </a:r>
            <a:r>
              <a:rPr lang="en-US" b="0" spc="-5" dirty="0">
                <a:latin typeface="Times New Roman"/>
                <a:cs typeface="Times New Roman"/>
              </a:rPr>
              <a:t>attacker sends multiple messages to other vehicles. Each message  contains different source identity. It creates confusion to other vehicles </a:t>
            </a:r>
            <a:r>
              <a:rPr lang="en-US" b="0" spc="5" dirty="0">
                <a:latin typeface="Times New Roman"/>
                <a:cs typeface="Times New Roman"/>
              </a:rPr>
              <a:t>by </a:t>
            </a:r>
            <a:r>
              <a:rPr lang="en-US" b="0" spc="-5" dirty="0">
                <a:latin typeface="Times New Roman"/>
                <a:cs typeface="Times New Roman"/>
              </a:rPr>
              <a:t>sending wrong messages like traffic jam. </a:t>
            </a:r>
            <a:r>
              <a:rPr lang="en-US" b="0" dirty="0">
                <a:latin typeface="Times New Roman"/>
                <a:cs typeface="Times New Roman"/>
              </a:rPr>
              <a:t>So </a:t>
            </a:r>
            <a:r>
              <a:rPr lang="en-US" b="0" spc="10" dirty="0">
                <a:latin typeface="Times New Roman"/>
                <a:cs typeface="Times New Roman"/>
              </a:rPr>
              <a:t>there </a:t>
            </a:r>
            <a:r>
              <a:rPr lang="en-US" b="0" spc="-5" dirty="0">
                <a:latin typeface="Times New Roman"/>
                <a:cs typeface="Times New Roman"/>
              </a:rPr>
              <a:t>is </a:t>
            </a:r>
            <a:r>
              <a:rPr lang="en-US" b="0" dirty="0">
                <a:latin typeface="Times New Roman"/>
                <a:cs typeface="Times New Roman"/>
              </a:rPr>
              <a:t>jam  </a:t>
            </a:r>
            <a:r>
              <a:rPr lang="en-US" b="0" spc="-5" dirty="0">
                <a:latin typeface="Times New Roman"/>
                <a:cs typeface="Times New Roman"/>
              </a:rPr>
              <a:t>further and vehicles </a:t>
            </a:r>
            <a:r>
              <a:rPr lang="en-US" b="0" dirty="0">
                <a:latin typeface="Times New Roman"/>
                <a:cs typeface="Times New Roman"/>
              </a:rPr>
              <a:t>are </a:t>
            </a:r>
            <a:r>
              <a:rPr lang="en-US" b="0" spc="-5" dirty="0">
                <a:latin typeface="Times New Roman"/>
                <a:cs typeface="Times New Roman"/>
              </a:rPr>
              <a:t>forced to take another </a:t>
            </a:r>
            <a:r>
              <a:rPr lang="en-US" b="0" spc="-5" dirty="0" smtClean="0">
                <a:latin typeface="Times New Roman"/>
                <a:cs typeface="Times New Roman"/>
              </a:rPr>
              <a:t>route. The </a:t>
            </a:r>
            <a:r>
              <a:rPr lang="en-US" b="0" spc="-5" dirty="0">
                <a:latin typeface="Times New Roman"/>
                <a:cs typeface="Times New Roman"/>
              </a:rPr>
              <a:t>main </a:t>
            </a:r>
            <a:r>
              <a:rPr lang="en-US" b="0" dirty="0">
                <a:latin typeface="Times New Roman"/>
                <a:cs typeface="Times New Roman"/>
              </a:rPr>
              <a:t>aim </a:t>
            </a:r>
            <a:r>
              <a:rPr lang="en-US" b="0" spc="5" dirty="0">
                <a:latin typeface="Times New Roman"/>
                <a:cs typeface="Times New Roman"/>
              </a:rPr>
              <a:t>of </a:t>
            </a:r>
            <a:r>
              <a:rPr lang="en-US" b="0" spc="-5" dirty="0">
                <a:latin typeface="Times New Roman"/>
                <a:cs typeface="Times New Roman"/>
              </a:rPr>
              <a:t>the attacker is to provide an illusion </a:t>
            </a:r>
            <a:r>
              <a:rPr lang="en-US" b="0" dirty="0">
                <a:latin typeface="Times New Roman"/>
                <a:cs typeface="Times New Roman"/>
              </a:rPr>
              <a:t>of </a:t>
            </a:r>
            <a:r>
              <a:rPr lang="en-US" b="0" spc="-5" dirty="0">
                <a:latin typeface="Times New Roman"/>
                <a:cs typeface="Times New Roman"/>
              </a:rPr>
              <a:t>multiple  vehicles to other vehicles so that vehicles can choose another</a:t>
            </a:r>
            <a:r>
              <a:rPr lang="en-US" b="0" spc="50" dirty="0">
                <a:latin typeface="Times New Roman"/>
                <a:cs typeface="Times New Roman"/>
              </a:rPr>
              <a:t> </a:t>
            </a:r>
            <a:r>
              <a:rPr lang="en-US" b="0" spc="-5" dirty="0">
                <a:latin typeface="Times New Roman"/>
                <a:cs typeface="Times New Roman"/>
              </a:rPr>
              <a:t>route.</a:t>
            </a:r>
            <a:endParaRPr lang="en-US" b="0" dirty="0">
              <a:latin typeface="Times New Roman"/>
              <a:cs typeface="Times New Roman"/>
            </a:endParaRPr>
          </a:p>
        </p:txBody>
      </p:sp>
      <p:sp>
        <p:nvSpPr>
          <p:cNvPr id="2" name="Title 1"/>
          <p:cNvSpPr>
            <a:spLocks noGrp="1"/>
          </p:cNvSpPr>
          <p:nvPr>
            <p:ph type="title"/>
          </p:nvPr>
        </p:nvSpPr>
        <p:spPr>
          <a:xfrm>
            <a:off x="314849" y="228182"/>
            <a:ext cx="11658600" cy="1089529"/>
          </a:xfrm>
        </p:spPr>
        <p:txBody>
          <a:bodyPr/>
          <a:lstStyle/>
          <a:p>
            <a:r>
              <a:rPr lang="en-US" dirty="0"/>
              <a:t>Properties of Attacker</a:t>
            </a:r>
            <a:br>
              <a:rPr lang="en-US" dirty="0"/>
            </a:br>
            <a:endParaRPr lang="en-US" dirty="0"/>
          </a:p>
        </p:txBody>
      </p:sp>
      <p:sp>
        <p:nvSpPr>
          <p:cNvPr id="6" name="object 13"/>
          <p:cNvSpPr/>
          <p:nvPr/>
        </p:nvSpPr>
        <p:spPr>
          <a:xfrm>
            <a:off x="1567544" y="3854045"/>
            <a:ext cx="9626320" cy="279796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7758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4316" y="963864"/>
            <a:ext cx="11658600" cy="1638910"/>
          </a:xfrm>
        </p:spPr>
        <p:txBody>
          <a:bodyPr/>
          <a:lstStyle/>
          <a:p>
            <a:pPr marL="12700" marR="5080" algn="just">
              <a:lnSpc>
                <a:spcPct val="95700"/>
              </a:lnSpc>
            </a:pPr>
            <a:r>
              <a:rPr lang="en-US" spc="-5" dirty="0" smtClean="0">
                <a:latin typeface="Times New Roman"/>
                <a:cs typeface="Times New Roman"/>
              </a:rPr>
              <a:t>Node </a:t>
            </a:r>
            <a:r>
              <a:rPr lang="en-US" spc="-5" dirty="0">
                <a:latin typeface="Times New Roman"/>
                <a:cs typeface="Times New Roman"/>
              </a:rPr>
              <a:t>Impersonation </a:t>
            </a:r>
            <a:r>
              <a:rPr lang="en-US" dirty="0">
                <a:latin typeface="Times New Roman"/>
                <a:cs typeface="Times New Roman"/>
              </a:rPr>
              <a:t>Attack:</a:t>
            </a:r>
            <a:r>
              <a:rPr lang="en-US" b="0" dirty="0">
                <a:latin typeface="Times New Roman"/>
                <a:cs typeface="Times New Roman"/>
              </a:rPr>
              <a:t> </a:t>
            </a:r>
            <a:r>
              <a:rPr lang="en-US" b="0" spc="-5" dirty="0">
                <a:latin typeface="Times New Roman"/>
                <a:cs typeface="Times New Roman"/>
              </a:rPr>
              <a:t>In vehicular network </a:t>
            </a:r>
            <a:r>
              <a:rPr lang="en-US" b="0" dirty="0">
                <a:latin typeface="Times New Roman"/>
                <a:cs typeface="Times New Roman"/>
              </a:rPr>
              <a:t>each </a:t>
            </a:r>
            <a:r>
              <a:rPr lang="en-US" b="0" spc="-5" dirty="0">
                <a:latin typeface="Times New Roman"/>
                <a:cs typeface="Times New Roman"/>
              </a:rPr>
              <a:t>vehicle </a:t>
            </a:r>
            <a:r>
              <a:rPr lang="en-US" b="0" spc="-10" dirty="0">
                <a:latin typeface="Times New Roman"/>
                <a:cs typeface="Times New Roman"/>
              </a:rPr>
              <a:t>has </a:t>
            </a:r>
            <a:r>
              <a:rPr lang="en-US" b="0" spc="-5" dirty="0">
                <a:latin typeface="Times New Roman"/>
                <a:cs typeface="Times New Roman"/>
              </a:rPr>
              <a:t>unique identifier which is </a:t>
            </a:r>
            <a:r>
              <a:rPr lang="en-US" b="0" spc="-10" dirty="0">
                <a:latin typeface="Times New Roman"/>
                <a:cs typeface="Times New Roman"/>
              </a:rPr>
              <a:t>used </a:t>
            </a:r>
            <a:r>
              <a:rPr lang="en-US" b="0" spc="-5" dirty="0">
                <a:latin typeface="Times New Roman"/>
                <a:cs typeface="Times New Roman"/>
              </a:rPr>
              <a:t>to verify the messages  whenever the accident occurs </a:t>
            </a:r>
            <a:r>
              <a:rPr lang="en-US" b="0" dirty="0">
                <a:latin typeface="Times New Roman"/>
                <a:cs typeface="Times New Roman"/>
              </a:rPr>
              <a:t>by </a:t>
            </a:r>
            <a:r>
              <a:rPr lang="en-US" b="0" spc="-5" dirty="0">
                <a:latin typeface="Times New Roman"/>
                <a:cs typeface="Times New Roman"/>
              </a:rPr>
              <a:t>sending the wrong messages to other</a:t>
            </a:r>
            <a:r>
              <a:rPr lang="en-US" b="0" spc="75" dirty="0">
                <a:latin typeface="Times New Roman"/>
                <a:cs typeface="Times New Roman"/>
              </a:rPr>
              <a:t> </a:t>
            </a:r>
            <a:r>
              <a:rPr lang="en-US" b="0" spc="-5" dirty="0" smtClean="0">
                <a:latin typeface="Times New Roman"/>
                <a:cs typeface="Times New Roman"/>
              </a:rPr>
              <a:t>vehicles</a:t>
            </a:r>
            <a:r>
              <a:rPr lang="en-US" spc="-5" dirty="0" smtClean="0">
                <a:latin typeface="Times New Roman"/>
                <a:cs typeface="Times New Roman"/>
              </a:rPr>
              <a:t>.</a:t>
            </a:r>
            <a:endParaRPr lang="en-US" dirty="0">
              <a:latin typeface="Times New Roman"/>
              <a:cs typeface="Times New Roman"/>
            </a:endParaRPr>
          </a:p>
          <a:p>
            <a:pPr marL="12700" marR="5080" algn="just">
              <a:lnSpc>
                <a:spcPct val="95700"/>
              </a:lnSpc>
            </a:pPr>
            <a:endParaRPr lang="en-US" dirty="0">
              <a:latin typeface="Times New Roman"/>
              <a:cs typeface="Times New Roman"/>
            </a:endParaRPr>
          </a:p>
        </p:txBody>
      </p:sp>
      <p:sp>
        <p:nvSpPr>
          <p:cNvPr id="2" name="Title 1"/>
          <p:cNvSpPr>
            <a:spLocks noGrp="1"/>
          </p:cNvSpPr>
          <p:nvPr>
            <p:ph type="title"/>
          </p:nvPr>
        </p:nvSpPr>
        <p:spPr>
          <a:xfrm>
            <a:off x="314849" y="228182"/>
            <a:ext cx="11658600" cy="1089529"/>
          </a:xfrm>
        </p:spPr>
        <p:txBody>
          <a:bodyPr/>
          <a:lstStyle/>
          <a:p>
            <a:r>
              <a:rPr lang="en-US" dirty="0"/>
              <a:t>Properties of Attacker</a:t>
            </a:r>
            <a:br>
              <a:rPr lang="en-US" dirty="0"/>
            </a:br>
            <a:endParaRPr lang="en-US" dirty="0"/>
          </a:p>
        </p:txBody>
      </p:sp>
      <p:sp>
        <p:nvSpPr>
          <p:cNvPr id="5" name="object 14"/>
          <p:cNvSpPr/>
          <p:nvPr/>
        </p:nvSpPr>
        <p:spPr>
          <a:xfrm>
            <a:off x="2763298" y="1722350"/>
            <a:ext cx="8641581" cy="1784026"/>
          </a:xfrm>
          <a:prstGeom prst="rect">
            <a:avLst/>
          </a:prstGeom>
          <a:blipFill>
            <a:blip r:embed="rId2" cstate="print"/>
            <a:stretch>
              <a:fillRect/>
            </a:stretch>
          </a:blipFill>
        </p:spPr>
        <p:txBody>
          <a:bodyPr wrap="square" lIns="0" tIns="0" rIns="0" bIns="0" rtlCol="0"/>
          <a:lstStyle/>
          <a:p>
            <a:endParaRPr/>
          </a:p>
        </p:txBody>
      </p:sp>
      <p:sp>
        <p:nvSpPr>
          <p:cNvPr id="7" name="Content Placeholder 3"/>
          <p:cNvSpPr txBox="1">
            <a:spLocks/>
          </p:cNvSpPr>
          <p:nvPr/>
        </p:nvSpPr>
        <p:spPr>
          <a:xfrm>
            <a:off x="314849" y="3447042"/>
            <a:ext cx="11658600" cy="1421928"/>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5" dirty="0">
                <a:latin typeface="Times New Roman"/>
                <a:cs typeface="Times New Roman"/>
              </a:rPr>
              <a:t>Application Attack: </a:t>
            </a:r>
            <a:r>
              <a:rPr lang="en-US" b="0" spc="-5" dirty="0">
                <a:latin typeface="Times New Roman"/>
                <a:cs typeface="Times New Roman"/>
              </a:rPr>
              <a:t>The </a:t>
            </a:r>
            <a:r>
              <a:rPr lang="en-US" b="0" spc="-10" dirty="0">
                <a:latin typeface="Times New Roman"/>
                <a:cs typeface="Times New Roman"/>
              </a:rPr>
              <a:t>main </a:t>
            </a:r>
            <a:r>
              <a:rPr lang="en-US" b="0" spc="-5" dirty="0">
                <a:latin typeface="Times New Roman"/>
                <a:cs typeface="Times New Roman"/>
              </a:rPr>
              <a:t>motive </a:t>
            </a:r>
            <a:r>
              <a:rPr lang="en-US" b="0" dirty="0">
                <a:latin typeface="Times New Roman"/>
                <a:cs typeface="Times New Roman"/>
              </a:rPr>
              <a:t>of </a:t>
            </a:r>
            <a:r>
              <a:rPr lang="en-US" b="0" spc="-5" dirty="0">
                <a:latin typeface="Times New Roman"/>
                <a:cs typeface="Times New Roman"/>
              </a:rPr>
              <a:t>attacker in this kind </a:t>
            </a:r>
            <a:r>
              <a:rPr lang="en-US" b="0" dirty="0">
                <a:latin typeface="Times New Roman"/>
                <a:cs typeface="Times New Roman"/>
              </a:rPr>
              <a:t>of </a:t>
            </a:r>
            <a:r>
              <a:rPr lang="en-US" b="0" spc="-5" dirty="0">
                <a:latin typeface="Times New Roman"/>
                <a:cs typeface="Times New Roman"/>
              </a:rPr>
              <a:t>attacker </a:t>
            </a:r>
            <a:r>
              <a:rPr lang="en-US" b="0" dirty="0">
                <a:latin typeface="Times New Roman"/>
                <a:cs typeface="Times New Roman"/>
              </a:rPr>
              <a:t>in </a:t>
            </a:r>
            <a:r>
              <a:rPr lang="en-US" b="0" spc="-5" dirty="0">
                <a:latin typeface="Times New Roman"/>
                <a:cs typeface="Times New Roman"/>
              </a:rPr>
              <a:t>this kind </a:t>
            </a:r>
            <a:r>
              <a:rPr lang="en-US" b="0" dirty="0">
                <a:latin typeface="Times New Roman"/>
                <a:cs typeface="Times New Roman"/>
              </a:rPr>
              <a:t>of </a:t>
            </a:r>
            <a:r>
              <a:rPr lang="en-US" b="0" spc="-5" dirty="0">
                <a:latin typeface="Times New Roman"/>
                <a:cs typeface="Times New Roman"/>
              </a:rPr>
              <a:t>attack </a:t>
            </a:r>
            <a:r>
              <a:rPr lang="en-US" b="0" dirty="0">
                <a:latin typeface="Times New Roman"/>
                <a:cs typeface="Times New Roman"/>
              </a:rPr>
              <a:t>is </a:t>
            </a:r>
            <a:r>
              <a:rPr lang="en-US" b="0" spc="-5" dirty="0">
                <a:latin typeface="Times New Roman"/>
                <a:cs typeface="Times New Roman"/>
              </a:rPr>
              <a:t>to content that </a:t>
            </a:r>
            <a:r>
              <a:rPr lang="en-US" b="0" dirty="0">
                <a:latin typeface="Times New Roman"/>
                <a:cs typeface="Times New Roman"/>
              </a:rPr>
              <a:t>are </a:t>
            </a:r>
            <a:r>
              <a:rPr lang="en-US" b="0" spc="-5" dirty="0">
                <a:latin typeface="Times New Roman"/>
                <a:cs typeface="Times New Roman"/>
              </a:rPr>
              <a:t>related to  safety and non </a:t>
            </a:r>
            <a:r>
              <a:rPr lang="en-US" b="0" dirty="0">
                <a:latin typeface="Times New Roman"/>
                <a:cs typeface="Times New Roman"/>
              </a:rPr>
              <a:t>safety </a:t>
            </a:r>
            <a:r>
              <a:rPr lang="en-US" b="0" spc="-5" dirty="0">
                <a:latin typeface="Times New Roman"/>
                <a:cs typeface="Times New Roman"/>
              </a:rPr>
              <a:t>related applications. Safety applications </a:t>
            </a:r>
            <a:r>
              <a:rPr lang="en-US" b="0" dirty="0">
                <a:latin typeface="Times New Roman"/>
                <a:cs typeface="Times New Roman"/>
              </a:rPr>
              <a:t>play </a:t>
            </a:r>
            <a:r>
              <a:rPr lang="en-US" b="0" spc="-5" dirty="0">
                <a:latin typeface="Times New Roman"/>
                <a:cs typeface="Times New Roman"/>
              </a:rPr>
              <a:t>very important role as they provide warning messages to other  users. In </a:t>
            </a:r>
            <a:r>
              <a:rPr lang="en-US" b="0" dirty="0">
                <a:latin typeface="Times New Roman"/>
                <a:cs typeface="Times New Roman"/>
              </a:rPr>
              <a:t>this </a:t>
            </a:r>
            <a:r>
              <a:rPr lang="en-US" b="0" spc="-5" dirty="0">
                <a:latin typeface="Times New Roman"/>
                <a:cs typeface="Times New Roman"/>
              </a:rPr>
              <a:t>attack the </a:t>
            </a:r>
            <a:r>
              <a:rPr lang="en-US" b="0" dirty="0">
                <a:latin typeface="Times New Roman"/>
                <a:cs typeface="Times New Roman"/>
              </a:rPr>
              <a:t>attackers </a:t>
            </a:r>
            <a:r>
              <a:rPr lang="en-US" b="0" spc="-5" dirty="0">
                <a:latin typeface="Times New Roman"/>
                <a:cs typeface="Times New Roman"/>
              </a:rPr>
              <a:t>alter the contents </a:t>
            </a:r>
            <a:r>
              <a:rPr lang="en-US" b="0" spc="5" dirty="0">
                <a:latin typeface="Times New Roman"/>
                <a:cs typeface="Times New Roman"/>
              </a:rPr>
              <a:t>of </a:t>
            </a:r>
            <a:r>
              <a:rPr lang="en-US" b="0" spc="-5" dirty="0">
                <a:latin typeface="Times New Roman"/>
                <a:cs typeface="Times New Roman"/>
              </a:rPr>
              <a:t>the </a:t>
            </a:r>
            <a:r>
              <a:rPr lang="en-US" b="0" dirty="0">
                <a:latin typeface="Times New Roman"/>
                <a:cs typeface="Times New Roman"/>
              </a:rPr>
              <a:t>actual </a:t>
            </a:r>
            <a:r>
              <a:rPr lang="en-US" b="0" spc="-10" dirty="0">
                <a:latin typeface="Times New Roman"/>
                <a:cs typeface="Times New Roman"/>
              </a:rPr>
              <a:t>message </a:t>
            </a:r>
            <a:r>
              <a:rPr lang="en-US" b="0" spc="-5" dirty="0">
                <a:latin typeface="Times New Roman"/>
                <a:cs typeface="Times New Roman"/>
              </a:rPr>
              <a:t>and send wrong messages to other</a:t>
            </a:r>
            <a:r>
              <a:rPr lang="en-US" b="0" spc="150" dirty="0">
                <a:latin typeface="Times New Roman"/>
                <a:cs typeface="Times New Roman"/>
              </a:rPr>
              <a:t> </a:t>
            </a:r>
            <a:r>
              <a:rPr lang="en-US" b="0" spc="-5" dirty="0">
                <a:latin typeface="Times New Roman"/>
                <a:cs typeface="Times New Roman"/>
              </a:rPr>
              <a:t>users</a:t>
            </a:r>
            <a:endParaRPr lang="en-US" b="0" dirty="0"/>
          </a:p>
        </p:txBody>
      </p:sp>
      <p:sp>
        <p:nvSpPr>
          <p:cNvPr id="8" name="object 15"/>
          <p:cNvSpPr/>
          <p:nvPr/>
        </p:nvSpPr>
        <p:spPr>
          <a:xfrm>
            <a:off x="1637881" y="4868970"/>
            <a:ext cx="7867859" cy="18072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9385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4316" y="963864"/>
            <a:ext cx="11658600" cy="1993494"/>
          </a:xfrm>
        </p:spPr>
        <p:txBody>
          <a:bodyPr/>
          <a:lstStyle/>
          <a:p>
            <a:pPr marL="12700" marR="7620" algn="just">
              <a:lnSpc>
                <a:spcPct val="95500"/>
              </a:lnSpc>
            </a:pPr>
            <a:r>
              <a:rPr lang="en-US" spc="-5" dirty="0">
                <a:latin typeface="Times New Roman"/>
                <a:cs typeface="Times New Roman"/>
              </a:rPr>
              <a:t>Timing Attack: </a:t>
            </a:r>
            <a:r>
              <a:rPr lang="en-US" b="0" spc="-5" dirty="0">
                <a:latin typeface="Times New Roman"/>
                <a:cs typeface="Times New Roman"/>
              </a:rPr>
              <a:t>The main objective </a:t>
            </a:r>
            <a:r>
              <a:rPr lang="en-US" b="0" dirty="0">
                <a:latin typeface="Times New Roman"/>
                <a:cs typeface="Times New Roman"/>
              </a:rPr>
              <a:t>of </a:t>
            </a:r>
            <a:r>
              <a:rPr lang="en-US" b="0" spc="-5" dirty="0">
                <a:latin typeface="Times New Roman"/>
                <a:cs typeface="Times New Roman"/>
              </a:rPr>
              <a:t>attacker is to </a:t>
            </a:r>
            <a:r>
              <a:rPr lang="en-US" b="0" dirty="0">
                <a:latin typeface="Times New Roman"/>
                <a:cs typeface="Times New Roman"/>
              </a:rPr>
              <a:t>add </a:t>
            </a:r>
            <a:r>
              <a:rPr lang="en-US" b="0" spc="-10" dirty="0">
                <a:latin typeface="Times New Roman"/>
                <a:cs typeface="Times New Roman"/>
              </a:rPr>
              <a:t>some </a:t>
            </a:r>
            <a:r>
              <a:rPr lang="en-US" b="0" spc="-5" dirty="0">
                <a:latin typeface="Times New Roman"/>
                <a:cs typeface="Times New Roman"/>
              </a:rPr>
              <a:t>time slot </a:t>
            </a:r>
            <a:r>
              <a:rPr lang="en-US" b="0" dirty="0">
                <a:latin typeface="Times New Roman"/>
                <a:cs typeface="Times New Roman"/>
              </a:rPr>
              <a:t>in </a:t>
            </a:r>
            <a:r>
              <a:rPr lang="en-US" b="0" spc="-5" dirty="0">
                <a:latin typeface="Times New Roman"/>
                <a:cs typeface="Times New Roman"/>
              </a:rPr>
              <a:t>the original message that creates </a:t>
            </a:r>
            <a:r>
              <a:rPr lang="en-US" b="0" dirty="0">
                <a:latin typeface="Times New Roman"/>
                <a:cs typeface="Times New Roman"/>
              </a:rPr>
              <a:t>delay </a:t>
            </a:r>
            <a:r>
              <a:rPr lang="en-US" b="0" spc="-5" dirty="0">
                <a:latin typeface="Times New Roman"/>
                <a:cs typeface="Times New Roman"/>
              </a:rPr>
              <a:t>in the original  message and these messages </a:t>
            </a:r>
            <a:r>
              <a:rPr lang="en-US" b="0" dirty="0">
                <a:latin typeface="Times New Roman"/>
                <a:cs typeface="Times New Roman"/>
              </a:rPr>
              <a:t>are </a:t>
            </a:r>
            <a:r>
              <a:rPr lang="en-US" b="0" spc="-5" dirty="0">
                <a:latin typeface="Times New Roman"/>
                <a:cs typeface="Times New Roman"/>
              </a:rPr>
              <a:t>received after these requires a </a:t>
            </a:r>
            <a:r>
              <a:rPr lang="en-US" b="0" dirty="0">
                <a:latin typeface="Times New Roman"/>
                <a:cs typeface="Times New Roman"/>
              </a:rPr>
              <a:t>time. </a:t>
            </a:r>
            <a:r>
              <a:rPr lang="en-US" b="0" spc="-5" dirty="0">
                <a:latin typeface="Times New Roman"/>
                <a:cs typeface="Times New Roman"/>
              </a:rPr>
              <a:t>AS </a:t>
            </a:r>
            <a:r>
              <a:rPr lang="en-US" b="0" spc="-10" dirty="0">
                <a:latin typeface="Times New Roman"/>
                <a:cs typeface="Times New Roman"/>
              </a:rPr>
              <a:t>we </a:t>
            </a:r>
            <a:r>
              <a:rPr lang="en-US" b="0" spc="-5" dirty="0">
                <a:latin typeface="Times New Roman"/>
                <a:cs typeface="Times New Roman"/>
              </a:rPr>
              <a:t>know safety applications </a:t>
            </a:r>
            <a:r>
              <a:rPr lang="en-US" b="0" dirty="0">
                <a:latin typeface="Times New Roman"/>
                <a:cs typeface="Times New Roman"/>
              </a:rPr>
              <a:t>are </a:t>
            </a:r>
            <a:r>
              <a:rPr lang="en-US" b="0" spc="-5" dirty="0">
                <a:latin typeface="Times New Roman"/>
                <a:cs typeface="Times New Roman"/>
              </a:rPr>
              <a:t>time </a:t>
            </a:r>
            <a:r>
              <a:rPr lang="en-US" b="0" dirty="0">
                <a:latin typeface="Times New Roman"/>
                <a:cs typeface="Times New Roman"/>
              </a:rPr>
              <a:t>critical </a:t>
            </a:r>
            <a:r>
              <a:rPr lang="en-US" b="0" spc="-5" dirty="0">
                <a:latin typeface="Times New Roman"/>
                <a:cs typeface="Times New Roman"/>
              </a:rPr>
              <a:t>applications </a:t>
            </a:r>
            <a:r>
              <a:rPr lang="en-US" b="0" dirty="0">
                <a:latin typeface="Times New Roman"/>
                <a:cs typeface="Times New Roman"/>
              </a:rPr>
              <a:t>if  </a:t>
            </a:r>
            <a:r>
              <a:rPr lang="en-US" b="0" spc="-5" dirty="0">
                <a:latin typeface="Times New Roman"/>
                <a:cs typeface="Times New Roman"/>
              </a:rPr>
              <a:t>delay occurs in these applications then major objective </a:t>
            </a:r>
            <a:r>
              <a:rPr lang="en-US" b="0" dirty="0">
                <a:latin typeface="Times New Roman"/>
                <a:cs typeface="Times New Roman"/>
              </a:rPr>
              <a:t>of </a:t>
            </a:r>
            <a:r>
              <a:rPr lang="en-US" b="0" spc="-5" dirty="0">
                <a:latin typeface="Times New Roman"/>
                <a:cs typeface="Times New Roman"/>
              </a:rPr>
              <a:t>these applications is also</a:t>
            </a:r>
            <a:r>
              <a:rPr lang="en-US" b="0" spc="40" dirty="0">
                <a:latin typeface="Times New Roman"/>
                <a:cs typeface="Times New Roman"/>
              </a:rPr>
              <a:t> </a:t>
            </a:r>
            <a:r>
              <a:rPr lang="en-US" b="0" spc="-5" dirty="0">
                <a:latin typeface="Times New Roman"/>
                <a:cs typeface="Times New Roman"/>
              </a:rPr>
              <a:t>finished</a:t>
            </a:r>
            <a:r>
              <a:rPr lang="en-US" b="0" spc="-5" dirty="0" smtClean="0">
                <a:latin typeface="Times New Roman"/>
                <a:cs typeface="Times New Roman"/>
              </a:rPr>
              <a:t>.</a:t>
            </a:r>
          </a:p>
          <a:p>
            <a:pPr marL="12700" marR="7620" algn="r">
              <a:lnSpc>
                <a:spcPct val="95500"/>
              </a:lnSpc>
            </a:pPr>
            <a:endParaRPr lang="en-US" dirty="0">
              <a:latin typeface="Times New Roman"/>
              <a:cs typeface="Times New Roman"/>
            </a:endParaRPr>
          </a:p>
        </p:txBody>
      </p:sp>
      <p:sp>
        <p:nvSpPr>
          <p:cNvPr id="2" name="Title 1"/>
          <p:cNvSpPr>
            <a:spLocks noGrp="1"/>
          </p:cNvSpPr>
          <p:nvPr>
            <p:ph type="title"/>
          </p:nvPr>
        </p:nvSpPr>
        <p:spPr>
          <a:xfrm>
            <a:off x="314849" y="228182"/>
            <a:ext cx="11658600" cy="1089529"/>
          </a:xfrm>
        </p:spPr>
        <p:txBody>
          <a:bodyPr/>
          <a:lstStyle/>
          <a:p>
            <a:r>
              <a:rPr lang="en-US" dirty="0"/>
              <a:t>Properties of Attacker</a:t>
            </a:r>
            <a:br>
              <a:rPr lang="en-US" dirty="0"/>
            </a:br>
            <a:endParaRPr lang="en-US" dirty="0"/>
          </a:p>
        </p:txBody>
      </p:sp>
      <p:sp>
        <p:nvSpPr>
          <p:cNvPr id="9" name="object 6"/>
          <p:cNvSpPr/>
          <p:nvPr/>
        </p:nvSpPr>
        <p:spPr>
          <a:xfrm>
            <a:off x="1738365" y="2862642"/>
            <a:ext cx="9495691" cy="333719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0725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Hardware attacks and exploits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0809" y="100485"/>
            <a:ext cx="3406391" cy="1683666"/>
          </a:xfrm>
          <a:prstGeom prst="rect">
            <a:avLst/>
          </a:prstGeom>
        </p:spPr>
      </p:pic>
      <p:sp>
        <p:nvSpPr>
          <p:cNvPr id="6" name="Content Placeholder 5"/>
          <p:cNvSpPr>
            <a:spLocks noGrp="1"/>
          </p:cNvSpPr>
          <p:nvPr>
            <p:ph idx="1"/>
          </p:nvPr>
        </p:nvSpPr>
        <p:spPr>
          <a:xfrm>
            <a:off x="234461" y="1533438"/>
            <a:ext cx="11562303" cy="5387116"/>
          </a:xfrm>
        </p:spPr>
        <p:txBody>
          <a:bodyPr/>
          <a:lstStyle/>
          <a:p>
            <a:r>
              <a:rPr lang="en-US" dirty="0"/>
              <a:t>4.1. OBD port based attack</a:t>
            </a:r>
          </a:p>
          <a:p>
            <a:r>
              <a:rPr lang="en-US" b="0" dirty="0"/>
              <a:t>OBD stands for onboard diagnostics and OBD port is present in almost all the vehicles manufactured from 2008. OBD port is used for collecting the diagnostics data of the vehicle. It gives the data about the vehicle faults and performance. It interacts with the ECU’s communicating through CAN bus.</a:t>
            </a:r>
          </a:p>
          <a:p>
            <a:endParaRPr lang="en-US" dirty="0"/>
          </a:p>
          <a:p>
            <a:r>
              <a:rPr lang="en-US" dirty="0"/>
              <a:t>4.2. ECU Firmware tampering attack</a:t>
            </a:r>
          </a:p>
          <a:p>
            <a:r>
              <a:rPr lang="en-US" b="0" dirty="0"/>
              <a:t>ECU (Engine control unit) is a electronic control module for the sensors and actuators of any sub-system in a vehicle and a typical vehicle consists of more than 100ECU’s. ECU code is propitiatory making it safe and secure but attackers started targeting recent attacks by re flashing the ECU with custom firmware altering its state and inducing malicious and unintended actions. It is called a direct access attack as we assume that attacker has physical access to the ECU.</a:t>
            </a:r>
          </a:p>
          <a:p>
            <a:endParaRPr lang="en-US" b="0" dirty="0"/>
          </a:p>
        </p:txBody>
      </p:sp>
    </p:spTree>
    <p:extLst>
      <p:ext uri="{BB962C8B-B14F-4D97-AF65-F5344CB8AC3E}">
        <p14:creationId xmlns:p14="http://schemas.microsoft.com/office/powerpoint/2010/main" val="1806135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44026" y="125777"/>
            <a:ext cx="11658600" cy="7101431"/>
          </a:xfrm>
        </p:spPr>
        <p:txBody>
          <a:bodyPr/>
          <a:lstStyle/>
          <a:p>
            <a:r>
              <a:rPr lang="en-US" dirty="0"/>
              <a:t>4.3. Rogue updates</a:t>
            </a:r>
          </a:p>
          <a:p>
            <a:r>
              <a:rPr lang="en-US" b="0" dirty="0"/>
              <a:t>Firmware updates in the connected cars are one of the sources for the Rogue updates. These updates are not from the manufacturer and lack of proper updates with safety and security. they are prone to the severe cyber attacks which leak private data of the vehicle. It allows hackers to provide enough security weakness to introduce malware and control the firmware of the connected cars</a:t>
            </a:r>
            <a:r>
              <a:rPr lang="en-US" b="0" dirty="0" smtClean="0"/>
              <a:t>.</a:t>
            </a:r>
          </a:p>
          <a:p>
            <a:endParaRPr lang="en-US" b="0" dirty="0" smtClean="0"/>
          </a:p>
          <a:p>
            <a:r>
              <a:rPr lang="en-US" dirty="0"/>
              <a:t>4.3.1. Physical Access</a:t>
            </a:r>
          </a:p>
          <a:p>
            <a:r>
              <a:rPr lang="en-US" b="0" dirty="0"/>
              <a:t>Hackers can directly exploit the sensor data, control and communication modules. The attacks can be direct or indirect attacks targeting vehicular electronic modules or overloading effect on the physical layer.</a:t>
            </a:r>
          </a:p>
          <a:p>
            <a:endParaRPr lang="en-US" dirty="0"/>
          </a:p>
          <a:p>
            <a:r>
              <a:rPr lang="en-US" dirty="0"/>
              <a:t>4.3.2. Remote Access</a:t>
            </a:r>
          </a:p>
          <a:p>
            <a:r>
              <a:rPr lang="en-US" b="0" dirty="0"/>
              <a:t>Remote Access can be done through different connections like </a:t>
            </a:r>
            <a:r>
              <a:rPr lang="en-US" b="0" dirty="0" err="1"/>
              <a:t>WiFi</a:t>
            </a:r>
            <a:r>
              <a:rPr lang="en-US" b="0" dirty="0"/>
              <a:t>, Bluetooth, 4G, etc. ECU’s are directly connected to the CAN bus which is not intended. Connectivity to internet leads to the potential threat of injecting malware or virus files into the </a:t>
            </a:r>
            <a:r>
              <a:rPr lang="en-US" b="0" dirty="0" smtClean="0"/>
              <a:t>firmware.</a:t>
            </a:r>
            <a:endParaRPr lang="en-US" b="0" dirty="0"/>
          </a:p>
          <a:p>
            <a:endParaRPr lang="en-US" dirty="0"/>
          </a:p>
        </p:txBody>
      </p:sp>
    </p:spTree>
    <p:extLst>
      <p:ext uri="{BB962C8B-B14F-4D97-AF65-F5344CB8AC3E}">
        <p14:creationId xmlns:p14="http://schemas.microsoft.com/office/powerpoint/2010/main" val="18879704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Adversarial Attacks on Autonomous vehicles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692" y="999983"/>
            <a:ext cx="9573253" cy="6484132"/>
          </a:xfrm>
          <a:prstGeom prst="rect">
            <a:avLst/>
          </a:prstGeom>
        </p:spPr>
      </p:pic>
    </p:spTree>
    <p:extLst>
      <p:ext uri="{BB962C8B-B14F-4D97-AF65-F5344CB8AC3E}">
        <p14:creationId xmlns:p14="http://schemas.microsoft.com/office/powerpoint/2010/main" val="4089945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Miscellaneous Attacks</a:t>
            </a:r>
            <a:endParaRPr lang="en-US" dirty="0"/>
          </a:p>
        </p:txBody>
      </p:sp>
      <p:sp>
        <p:nvSpPr>
          <p:cNvPr id="3" name="Content Placeholder 2"/>
          <p:cNvSpPr>
            <a:spLocks noGrp="1"/>
          </p:cNvSpPr>
          <p:nvPr>
            <p:ph idx="1"/>
          </p:nvPr>
        </p:nvSpPr>
        <p:spPr>
          <a:xfrm>
            <a:off x="304800" y="1275347"/>
            <a:ext cx="11658600" cy="1421928"/>
          </a:xfrm>
        </p:spPr>
        <p:txBody>
          <a:bodyPr/>
          <a:lstStyle/>
          <a:p>
            <a:r>
              <a:rPr lang="en-US" b="0" dirty="0" smtClean="0"/>
              <a:t>Gaining access to keyless entry system by spoofing, Malware attacks and applications that installed in the infotainment and navigation systems. New types of attacks like attacking the electric vehicle by exploiting the electric charger which is connecting and logging the data.</a:t>
            </a:r>
            <a:endParaRPr lang="en-US" b="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363" y="2513554"/>
            <a:ext cx="6299113" cy="4058068"/>
          </a:xfrm>
          <a:prstGeom prst="rect">
            <a:avLst/>
          </a:prstGeom>
        </p:spPr>
      </p:pic>
      <p:sp>
        <p:nvSpPr>
          <p:cNvPr id="7" name="Rectangle 6"/>
          <p:cNvSpPr/>
          <p:nvPr/>
        </p:nvSpPr>
        <p:spPr>
          <a:xfrm>
            <a:off x="194268" y="3045545"/>
            <a:ext cx="3770171" cy="923330"/>
          </a:xfrm>
          <a:prstGeom prst="rect">
            <a:avLst/>
          </a:prstGeom>
        </p:spPr>
        <p:txBody>
          <a:bodyPr wrap="square">
            <a:spAutoFit/>
          </a:bodyPr>
          <a:lstStyle/>
          <a:p>
            <a:r>
              <a:rPr lang="en-US" dirty="0"/>
              <a:t>https://www.kaspersky.com/blog/electric-cars-charging-problems/20652/</a:t>
            </a:r>
          </a:p>
        </p:txBody>
      </p:sp>
    </p:spTree>
    <p:extLst>
      <p:ext uri="{BB962C8B-B14F-4D97-AF65-F5344CB8AC3E}">
        <p14:creationId xmlns:p14="http://schemas.microsoft.com/office/powerpoint/2010/main" val="2201248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Conclusion</a:t>
            </a:r>
            <a:endParaRPr lang="en-US" dirty="0"/>
          </a:p>
        </p:txBody>
      </p:sp>
      <p:sp>
        <p:nvSpPr>
          <p:cNvPr id="3" name="Content Placeholder 2"/>
          <p:cNvSpPr>
            <a:spLocks noGrp="1"/>
          </p:cNvSpPr>
          <p:nvPr>
            <p:ph idx="1"/>
          </p:nvPr>
        </p:nvSpPr>
        <p:spPr>
          <a:xfrm>
            <a:off x="304800" y="1275347"/>
            <a:ext cx="11658600" cy="2214965"/>
          </a:xfrm>
        </p:spPr>
        <p:txBody>
          <a:bodyPr/>
          <a:lstStyle/>
          <a:p>
            <a:r>
              <a:rPr lang="en-US" b="0" dirty="0" smtClean="0"/>
              <a:t> As the autonomous vehicle development is growing with rapid pace but the security aspect of vehicle is not receiving deserved attention which may become a serious threat to autonomous vehicles. Researchers have to come forward to join hands for collaborating and proactively giving priority to cyber security at design and development stages.</a:t>
            </a:r>
          </a:p>
          <a:p>
            <a:endParaRPr lang="en-US" b="0" dirty="0"/>
          </a:p>
        </p:txBody>
      </p:sp>
      <p:pic>
        <p:nvPicPr>
          <p:cNvPr id="4" name="Picture 3"/>
          <p:cNvPicPr>
            <a:picLocks noChangeAspect="1"/>
          </p:cNvPicPr>
          <p:nvPr/>
        </p:nvPicPr>
        <p:blipFill>
          <a:blip r:embed="rId2"/>
          <a:stretch>
            <a:fillRect/>
          </a:stretch>
        </p:blipFill>
        <p:spPr>
          <a:xfrm>
            <a:off x="304801" y="3014506"/>
            <a:ext cx="11441722" cy="3619242"/>
          </a:xfrm>
          <a:prstGeom prst="rect">
            <a:avLst/>
          </a:prstGeom>
        </p:spPr>
      </p:pic>
    </p:spTree>
    <p:extLst>
      <p:ext uri="{BB962C8B-B14F-4D97-AF65-F5344CB8AC3E}">
        <p14:creationId xmlns:p14="http://schemas.microsoft.com/office/powerpoint/2010/main" val="469129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255728"/>
          </a:xfrm>
        </p:spPr>
        <p:txBody>
          <a:bodyPr/>
          <a:lstStyle/>
          <a:p>
            <a:r>
              <a:rPr lang="en-US" dirty="0" smtClean="0"/>
              <a:t>Automobile industry is going to take the biggest leap in history</a:t>
            </a:r>
            <a:endParaRPr lang="en-US" dirty="0"/>
          </a:p>
        </p:txBody>
      </p:sp>
      <p:sp>
        <p:nvSpPr>
          <p:cNvPr id="15" name="Text Placeholder 14"/>
          <p:cNvSpPr>
            <a:spLocks noGrp="1"/>
          </p:cNvSpPr>
          <p:nvPr>
            <p:ph type="body" sz="quarter" idx="11"/>
          </p:nvPr>
        </p:nvSpPr>
        <p:spPr>
          <a:xfrm>
            <a:off x="5996830" y="1527674"/>
            <a:ext cx="5671764" cy="2095445"/>
          </a:xfrm>
        </p:spPr>
        <p:txBody>
          <a:bodyPr/>
          <a:lstStyle/>
          <a:p>
            <a:r>
              <a:rPr lang="en-US" sz="2800" dirty="0" smtClean="0"/>
              <a:t>We have to Make Cars Safe and Secure for Future</a:t>
            </a:r>
            <a:endParaRPr lang="en-US" sz="2800" dirty="0"/>
          </a:p>
          <a:p>
            <a:pPr lvl="1"/>
            <a:r>
              <a:rPr lang="en-US" sz="2800" dirty="0" smtClean="0"/>
              <a:t>We will discuss possible attacks, exploits and vulnerabilities on autonomous vehicles </a:t>
            </a:r>
            <a:endParaRPr lang="en-US" sz="2800" dirty="0"/>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2" name="Text Placeholder 21"/>
          <p:cNvSpPr>
            <a:spLocks noGrp="1"/>
          </p:cNvSpPr>
          <p:nvPr>
            <p:ph type="body" sz="quarter" idx="13"/>
          </p:nvPr>
        </p:nvSpPr>
        <p:spPr>
          <a:xfrm>
            <a:off x="6114661" y="4573896"/>
            <a:ext cx="5671764" cy="480131"/>
          </a:xfrm>
        </p:spPr>
        <p:txBody>
          <a:bodyPr/>
          <a:lstStyle/>
          <a:p>
            <a:r>
              <a:rPr lang="en-US" sz="2800" dirty="0" smtClean="0"/>
              <a:t>Get ready for Brain Storming..!!!</a:t>
            </a:r>
            <a:endParaRPr lang="en-US" sz="2800" dirty="0"/>
          </a:p>
        </p:txBody>
      </p:sp>
      <p:sp>
        <p:nvSpPr>
          <p:cNvPr id="66" name="Slide Number Placeholder 65"/>
          <p:cNvSpPr>
            <a:spLocks noGrp="1"/>
          </p:cNvSpPr>
          <p:nvPr>
            <p:ph type="sldNum" sz="quarter" idx="4"/>
          </p:nvPr>
        </p:nvSpPr>
        <p:spPr/>
        <p:txBody>
          <a:bodyPr/>
          <a:lstStyle/>
          <a:p>
            <a:fld id="{4997E989-D798-4C62-8E93-3D2D613C2488}" type="slidenum">
              <a:rPr lang="en-US" smtClean="0"/>
              <a:pPr/>
              <a:t>3</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4.81481E-6 L 2.08333E-6 4.81481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E1514C-5E56-4738-A1FF-4B1CFD2A3E36}" type="slidenum">
              <a:rPr lang="en-US" smtClean="0"/>
              <a:t>30</a:t>
            </a:fld>
            <a:endParaRPr lang="en-US"/>
          </a:p>
        </p:txBody>
      </p:sp>
      <p:sp>
        <p:nvSpPr>
          <p:cNvPr id="4" name="TextBox 3"/>
          <p:cNvSpPr txBox="1"/>
          <p:nvPr/>
        </p:nvSpPr>
        <p:spPr>
          <a:xfrm>
            <a:off x="261767" y="1577591"/>
            <a:ext cx="11917345" cy="4401205"/>
          </a:xfrm>
          <a:prstGeom prst="rect">
            <a:avLst/>
          </a:prstGeom>
          <a:noFill/>
        </p:spPr>
        <p:txBody>
          <a:bodyPr wrap="square" rtlCol="0">
            <a:spAutoFit/>
          </a:bodyPr>
          <a:lstStyle/>
          <a:p>
            <a:r>
              <a:rPr lang="en-US" sz="2000" dirty="0"/>
              <a:t>[1] A. </a:t>
            </a:r>
            <a:r>
              <a:rPr lang="en-US" sz="2000" dirty="0" err="1"/>
              <a:t>Chattopadhyay</a:t>
            </a:r>
            <a:r>
              <a:rPr lang="en-US" sz="2000" dirty="0"/>
              <a:t>, K. Y. Lam, Security of autonomous </a:t>
            </a:r>
            <a:r>
              <a:rPr lang="en-US" sz="2000" dirty="0" smtClean="0"/>
              <a:t>vehicle </a:t>
            </a:r>
            <a:r>
              <a:rPr lang="en-US" sz="2000" dirty="0"/>
              <a:t>as a cyber-physical system, in: 2017 7th International </a:t>
            </a:r>
            <a:r>
              <a:rPr lang="en-US" sz="2000" dirty="0" smtClean="0"/>
              <a:t>Symposium </a:t>
            </a:r>
            <a:r>
              <a:rPr lang="en-US" sz="2000" dirty="0"/>
              <a:t>on Embedded Computing and System Design (ISED</a:t>
            </a:r>
            <a:r>
              <a:rPr lang="en-US" sz="2000" dirty="0" smtClean="0"/>
              <a:t>), 2017</a:t>
            </a:r>
            <a:r>
              <a:rPr lang="en-US" sz="2000" dirty="0"/>
              <a:t>, pp. 1–6. doi:10.1109/ISED.2017.8303906.</a:t>
            </a:r>
          </a:p>
          <a:p>
            <a:r>
              <a:rPr lang="en-US" sz="2000" dirty="0"/>
              <a:t>[2] A. M. </a:t>
            </a:r>
            <a:r>
              <a:rPr lang="en-US" sz="2000" dirty="0" err="1"/>
              <a:t>Wyglinski</a:t>
            </a:r>
            <a:r>
              <a:rPr lang="en-US" sz="2000" dirty="0"/>
              <a:t>, X. Huang, T. </a:t>
            </a:r>
            <a:r>
              <a:rPr lang="en-US" sz="2000" dirty="0" err="1"/>
              <a:t>Padir</a:t>
            </a:r>
            <a:r>
              <a:rPr lang="en-US" sz="2000" dirty="0"/>
              <a:t>, L. Lai, T. R. </a:t>
            </a:r>
            <a:r>
              <a:rPr lang="en-US" sz="2000" dirty="0" err="1" smtClean="0"/>
              <a:t>Eisenbarth,K</a:t>
            </a:r>
            <a:r>
              <a:rPr lang="en-US" sz="2000" dirty="0"/>
              <a:t>. </a:t>
            </a:r>
            <a:r>
              <a:rPr lang="en-US" sz="2000" dirty="0" err="1"/>
              <a:t>Venkatasubramanian</a:t>
            </a:r>
            <a:r>
              <a:rPr lang="en-US" sz="2000" dirty="0"/>
              <a:t>, Security of autonomous systems </a:t>
            </a:r>
            <a:r>
              <a:rPr lang="en-US" sz="2000" dirty="0" smtClean="0"/>
              <a:t>employing </a:t>
            </a:r>
            <a:r>
              <a:rPr lang="en-US" sz="2000" dirty="0"/>
              <a:t>embedded computing and sensors, IEEE Micro 33 (1</a:t>
            </a:r>
            <a:r>
              <a:rPr lang="en-US" sz="2000" dirty="0" smtClean="0"/>
              <a:t>) (</a:t>
            </a:r>
            <a:r>
              <a:rPr lang="en-US" sz="2000" dirty="0"/>
              <a:t>2013) 80–86. doi:10.1109/MM.2013.18.</a:t>
            </a:r>
          </a:p>
          <a:p>
            <a:r>
              <a:rPr lang="en-US" sz="2000" dirty="0"/>
              <a:t>[3] S. J. </a:t>
            </a:r>
            <a:r>
              <a:rPr lang="en-US" sz="2000" dirty="0" err="1"/>
              <a:t>Plathottam</a:t>
            </a:r>
            <a:r>
              <a:rPr lang="en-US" sz="2000" dirty="0"/>
              <a:t>, P. </a:t>
            </a:r>
            <a:r>
              <a:rPr lang="en-US" sz="2000" dirty="0" err="1"/>
              <a:t>Ranganathan</a:t>
            </a:r>
            <a:r>
              <a:rPr lang="en-US" sz="2000" dirty="0"/>
              <a:t>, Next generation </a:t>
            </a:r>
            <a:r>
              <a:rPr lang="en-US" sz="2000" dirty="0" smtClean="0"/>
              <a:t>distributed </a:t>
            </a:r>
            <a:r>
              <a:rPr lang="en-US" sz="2000" dirty="0"/>
              <a:t>and networked autonomous vehicles: Review,</a:t>
            </a:r>
          </a:p>
          <a:p>
            <a:r>
              <a:rPr lang="en-US" sz="2000" dirty="0"/>
              <a:t>in: 2018 10th International Conference on </a:t>
            </a:r>
            <a:r>
              <a:rPr lang="en-US" sz="2000" dirty="0" smtClean="0"/>
              <a:t>Communication </a:t>
            </a:r>
            <a:r>
              <a:rPr lang="en-US" sz="2000" dirty="0"/>
              <a:t>Systems Networks (COMSNETS), 2018, pp. 577–582.</a:t>
            </a:r>
          </a:p>
          <a:p>
            <a:r>
              <a:rPr lang="en-US" sz="2000" dirty="0"/>
              <a:t>doi:10.1109/COMSNETS.2018.8328277.</a:t>
            </a:r>
          </a:p>
          <a:p>
            <a:r>
              <a:rPr lang="en-US" sz="2000" dirty="0"/>
              <a:t>[4] S. </a:t>
            </a:r>
            <a:r>
              <a:rPr lang="en-US" sz="2000" dirty="0" err="1"/>
              <a:t>Jafarnejad</a:t>
            </a:r>
            <a:r>
              <a:rPr lang="en-US" sz="2000" dirty="0"/>
              <a:t>, L. </a:t>
            </a:r>
            <a:r>
              <a:rPr lang="en-US" sz="2000" dirty="0" err="1"/>
              <a:t>Codeca</a:t>
            </a:r>
            <a:r>
              <a:rPr lang="en-US" sz="2000" dirty="0"/>
              <a:t>, W. </a:t>
            </a:r>
            <a:r>
              <a:rPr lang="en-US" sz="2000" dirty="0" err="1"/>
              <a:t>Bronzi</a:t>
            </a:r>
            <a:r>
              <a:rPr lang="en-US" sz="2000" dirty="0"/>
              <a:t>, R. Frank, T. Engel, A </a:t>
            </a:r>
            <a:r>
              <a:rPr lang="en-US" sz="2000" dirty="0" smtClean="0"/>
              <a:t>car hacking </a:t>
            </a:r>
            <a:r>
              <a:rPr lang="en-US" sz="2000" dirty="0"/>
              <a:t>experiment: When connectivity meets vulnerability, </a:t>
            </a:r>
            <a:r>
              <a:rPr lang="en-US" sz="2000" dirty="0" smtClean="0"/>
              <a:t>in: 2015 </a:t>
            </a:r>
            <a:r>
              <a:rPr lang="en-US" sz="2000" dirty="0"/>
              <a:t>IEEE </a:t>
            </a:r>
            <a:r>
              <a:rPr lang="en-US" sz="2000" dirty="0" err="1"/>
              <a:t>Globecom</a:t>
            </a:r>
            <a:r>
              <a:rPr lang="en-US" sz="2000" dirty="0"/>
              <a:t> Workshops (GC </a:t>
            </a:r>
            <a:r>
              <a:rPr lang="en-US" sz="2000" dirty="0" err="1"/>
              <a:t>Wkshps</a:t>
            </a:r>
            <a:r>
              <a:rPr lang="en-US" sz="2000" dirty="0"/>
              <a:t>), 2015, pp. </a:t>
            </a:r>
            <a:r>
              <a:rPr lang="en-US" sz="2000" dirty="0" smtClean="0"/>
              <a:t>1–6.doi:10.1109/GLOCOMW.2015.7413993</a:t>
            </a:r>
            <a:r>
              <a:rPr lang="en-US" sz="2000" dirty="0"/>
              <a:t>.</a:t>
            </a:r>
          </a:p>
        </p:txBody>
      </p:sp>
      <p:sp>
        <p:nvSpPr>
          <p:cNvPr id="5" name="TextBox 4"/>
          <p:cNvSpPr txBox="1"/>
          <p:nvPr/>
        </p:nvSpPr>
        <p:spPr>
          <a:xfrm>
            <a:off x="2893925" y="422031"/>
            <a:ext cx="5938576" cy="523220"/>
          </a:xfrm>
          <a:prstGeom prst="rect">
            <a:avLst/>
          </a:prstGeom>
          <a:noFill/>
        </p:spPr>
        <p:txBody>
          <a:bodyPr wrap="square" rtlCol="0">
            <a:spAutoFit/>
          </a:bodyPr>
          <a:lstStyle/>
          <a:p>
            <a:pPr algn="ctr"/>
            <a:r>
              <a:rPr lang="en-US" sz="2800" dirty="0" smtClean="0"/>
              <a:t>References</a:t>
            </a:r>
            <a:endParaRPr lang="en-US" sz="2800" dirty="0"/>
          </a:p>
        </p:txBody>
      </p:sp>
    </p:spTree>
    <p:extLst>
      <p:ext uri="{BB962C8B-B14F-4D97-AF65-F5344CB8AC3E}">
        <p14:creationId xmlns:p14="http://schemas.microsoft.com/office/powerpoint/2010/main" val="1691038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5B7E41-70A7-4F93-89D1-4431F3F63B65}" type="slidenum">
              <a:rPr lang="en-US" smtClean="0"/>
              <a:pPr/>
              <a:t>31</a:t>
            </a:fld>
            <a:endParaRPr lang="en-US"/>
          </a:p>
        </p:txBody>
      </p:sp>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255" b="5255"/>
          <a:stretch>
            <a:fillRect/>
          </a:stretch>
        </p:blipFill>
        <p:spPr>
          <a:xfrm>
            <a:off x="844062" y="1004834"/>
            <a:ext cx="10631156" cy="5825671"/>
          </a:xfrm>
        </p:spPr>
      </p:pic>
      <p:sp>
        <p:nvSpPr>
          <p:cNvPr id="10" name="TextBox 9"/>
          <p:cNvSpPr txBox="1"/>
          <p:nvPr/>
        </p:nvSpPr>
        <p:spPr>
          <a:xfrm>
            <a:off x="3406391" y="371788"/>
            <a:ext cx="5149551" cy="369332"/>
          </a:xfrm>
          <a:prstGeom prst="rect">
            <a:avLst/>
          </a:prstGeom>
          <a:noFill/>
        </p:spPr>
        <p:txBody>
          <a:bodyPr wrap="none" rtlCol="0">
            <a:spAutoFit/>
          </a:bodyPr>
          <a:lstStyle/>
          <a:p>
            <a:pPr algn="ctr"/>
            <a:r>
              <a:rPr lang="en-US" dirty="0" smtClean="0"/>
              <a:t>Follow </a:t>
            </a:r>
            <a:r>
              <a:rPr lang="en-US" dirty="0"/>
              <a:t>me @ </a:t>
            </a:r>
            <a:r>
              <a:rPr lang="en-US" dirty="0">
                <a:solidFill>
                  <a:schemeClr val="bg2">
                    <a:lumMod val="75000"/>
                  </a:schemeClr>
                </a:solidFill>
              </a:rPr>
              <a:t>https://github.com/dineshresearch </a:t>
            </a:r>
          </a:p>
        </p:txBody>
      </p:sp>
    </p:spTree>
    <p:extLst>
      <p:ext uri="{BB962C8B-B14F-4D97-AF65-F5344CB8AC3E}">
        <p14:creationId xmlns:p14="http://schemas.microsoft.com/office/powerpoint/2010/main" val="324578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M.Tech. Automotive Electronics</a:t>
            </a:r>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4</a:t>
            </a:fld>
            <a:endParaRPr lang="en-US" dirty="0"/>
          </a:p>
        </p:txBody>
      </p:sp>
      <p:sp>
        <p:nvSpPr>
          <p:cNvPr id="5" name="Title 4"/>
          <p:cNvSpPr>
            <a:spLocks noGrp="1"/>
          </p:cNvSpPr>
          <p:nvPr>
            <p:ph type="title"/>
          </p:nvPr>
        </p:nvSpPr>
        <p:spPr>
          <a:xfrm>
            <a:off x="1143000" y="426276"/>
            <a:ext cx="9143538" cy="590931"/>
          </a:xfrm>
        </p:spPr>
        <p:txBody>
          <a:bodyPr/>
          <a:lstStyle/>
          <a:p>
            <a:pPr algn="ctr"/>
            <a:r>
              <a:rPr lang="en-US" dirty="0"/>
              <a:t>1. Introduction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19800" y="1835741"/>
            <a:ext cx="5867400" cy="4063238"/>
          </a:xfrm>
          <a:prstGeom prst="rect">
            <a:avLst/>
          </a:prstGeom>
        </p:spPr>
      </p:pic>
      <p:pic>
        <p:nvPicPr>
          <p:cNvPr id="10"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2400" y="1217948"/>
            <a:ext cx="5713412" cy="4903035"/>
          </a:xfrm>
        </p:spPr>
      </p:pic>
    </p:spTree>
    <p:extLst>
      <p:ext uri="{BB962C8B-B14F-4D97-AF65-F5344CB8AC3E}">
        <p14:creationId xmlns:p14="http://schemas.microsoft.com/office/powerpoint/2010/main" val="146528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2012" y="190556"/>
            <a:ext cx="2204151" cy="523220"/>
          </a:xfrm>
          <a:prstGeom prst="rect">
            <a:avLst/>
          </a:prstGeom>
          <a:noFill/>
        </p:spPr>
        <p:txBody>
          <a:bodyPr wrap="square" rtlCol="0">
            <a:spAutoFit/>
          </a:bodyPr>
          <a:lstStyle/>
          <a:p>
            <a:r>
              <a:rPr lang="en-US" sz="2800" dirty="0">
                <a:solidFill>
                  <a:srgbClr val="94B6D2"/>
                </a:solidFill>
                <a:cs typeface="Eurostile"/>
              </a:rPr>
              <a:t>Motivation</a:t>
            </a:r>
          </a:p>
        </p:txBody>
      </p:sp>
      <p:sp>
        <p:nvSpPr>
          <p:cNvPr id="5" name="TextBox 4"/>
          <p:cNvSpPr txBox="1"/>
          <p:nvPr/>
        </p:nvSpPr>
        <p:spPr>
          <a:xfrm>
            <a:off x="360552" y="864375"/>
            <a:ext cx="4757431" cy="2562240"/>
          </a:xfrm>
          <a:prstGeom prst="rect">
            <a:avLst/>
          </a:prstGeom>
          <a:noFill/>
        </p:spPr>
        <p:txBody>
          <a:bodyPr wrap="square" rtlCol="0">
            <a:spAutoFit/>
          </a:bodyPr>
          <a:lstStyle/>
          <a:p>
            <a:pPr>
              <a:lnSpc>
                <a:spcPct val="150000"/>
              </a:lnSpc>
            </a:pPr>
            <a:r>
              <a:rPr lang="en-US" dirty="0">
                <a:solidFill>
                  <a:prstClr val="black"/>
                </a:solidFill>
                <a:latin typeface="Eurostile"/>
                <a:cs typeface="Eurostile"/>
              </a:rPr>
              <a:t>Variety of systems, often working in concert:</a:t>
            </a:r>
          </a:p>
          <a:p>
            <a:pPr marL="742950" lvl="1" indent="-285750">
              <a:lnSpc>
                <a:spcPct val="150000"/>
              </a:lnSpc>
              <a:buFont typeface="Courier New"/>
              <a:buChar char="o"/>
            </a:pPr>
            <a:r>
              <a:rPr lang="en-US" dirty="0">
                <a:solidFill>
                  <a:prstClr val="black"/>
                </a:solidFill>
                <a:latin typeface="Eurostile"/>
                <a:cs typeface="Eurostile"/>
              </a:rPr>
              <a:t>Radar and Lidar</a:t>
            </a:r>
          </a:p>
          <a:p>
            <a:pPr marL="742950" lvl="1" indent="-285750">
              <a:lnSpc>
                <a:spcPct val="150000"/>
              </a:lnSpc>
              <a:buFont typeface="Courier New"/>
              <a:buChar char="o"/>
            </a:pPr>
            <a:r>
              <a:rPr lang="en-US" dirty="0">
                <a:solidFill>
                  <a:prstClr val="black"/>
                </a:solidFill>
                <a:latin typeface="Eurostile"/>
                <a:cs typeface="Eurostile"/>
              </a:rPr>
              <a:t>Motion sensors</a:t>
            </a:r>
          </a:p>
          <a:p>
            <a:pPr marL="742950" lvl="1" indent="-285750">
              <a:lnSpc>
                <a:spcPct val="150000"/>
              </a:lnSpc>
              <a:buFont typeface="Courier New"/>
              <a:buChar char="o"/>
            </a:pPr>
            <a:r>
              <a:rPr lang="en-US" dirty="0">
                <a:solidFill>
                  <a:prstClr val="black"/>
                </a:solidFill>
                <a:latin typeface="Eurostile"/>
                <a:cs typeface="Eurostile"/>
              </a:rPr>
              <a:t>Computer vision</a:t>
            </a:r>
          </a:p>
          <a:p>
            <a:pPr marL="1200150" lvl="2" indent="-285750">
              <a:lnSpc>
                <a:spcPct val="150000"/>
              </a:lnSpc>
              <a:buFont typeface="Arial"/>
              <a:buChar char="•"/>
            </a:pPr>
            <a:r>
              <a:rPr lang="en-US" b="1" dirty="0">
                <a:solidFill>
                  <a:prstClr val="black"/>
                </a:solidFill>
                <a:latin typeface="Eurostile"/>
                <a:cs typeface="Eurostile"/>
              </a:rPr>
              <a:t>Image processing</a:t>
            </a:r>
          </a:p>
          <a:p>
            <a:pPr marL="1200150" lvl="2" indent="-285750">
              <a:lnSpc>
                <a:spcPct val="150000"/>
              </a:lnSpc>
              <a:buFont typeface="Arial"/>
              <a:buChar char="•"/>
            </a:pPr>
            <a:r>
              <a:rPr lang="en-US" b="1" dirty="0">
                <a:solidFill>
                  <a:prstClr val="black"/>
                </a:solidFill>
                <a:latin typeface="Eurostile"/>
                <a:cs typeface="Eurostile"/>
              </a:rPr>
              <a:t>Neural network prediction</a:t>
            </a:r>
          </a:p>
        </p:txBody>
      </p:sp>
      <p:grpSp>
        <p:nvGrpSpPr>
          <p:cNvPr id="10" name="Group 9"/>
          <p:cNvGrpSpPr/>
          <p:nvPr/>
        </p:nvGrpSpPr>
        <p:grpSpPr>
          <a:xfrm>
            <a:off x="5715000" y="4114802"/>
            <a:ext cx="3733800" cy="2318223"/>
            <a:chOff x="5306683" y="3057953"/>
            <a:chExt cx="3029500" cy="2018161"/>
          </a:xfrm>
        </p:grpSpPr>
        <p:pic>
          <p:nvPicPr>
            <p:cNvPr id="7" name="Picture 6"/>
            <p:cNvPicPr>
              <a:picLocks noChangeAspect="1"/>
            </p:cNvPicPr>
            <p:nvPr/>
          </p:nvPicPr>
          <p:blipFill>
            <a:blip r:embed="rId3"/>
            <a:stretch>
              <a:fillRect/>
            </a:stretch>
          </p:blipFill>
          <p:spPr>
            <a:xfrm>
              <a:off x="5399438" y="3057953"/>
              <a:ext cx="2936745" cy="1803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306683" y="4861763"/>
              <a:ext cx="2936745" cy="214351"/>
            </a:xfrm>
            <a:prstGeom prst="rect">
              <a:avLst/>
            </a:prstGeom>
            <a:noFill/>
          </p:spPr>
          <p:txBody>
            <a:bodyPr wrap="square" rtlCol="0">
              <a:spAutoFit/>
            </a:bodyPr>
            <a:lstStyle/>
            <a:p>
              <a:r>
                <a:rPr lang="en-US" sz="1000" dirty="0">
                  <a:solidFill>
                    <a:prstClr val="black"/>
                  </a:solidFill>
                </a:rPr>
                <a:t>Mobileye</a:t>
              </a:r>
            </a:p>
          </p:txBody>
        </p:sp>
      </p:grpSp>
      <p:grpSp>
        <p:nvGrpSpPr>
          <p:cNvPr id="12" name="Group 11"/>
          <p:cNvGrpSpPr/>
          <p:nvPr/>
        </p:nvGrpSpPr>
        <p:grpSpPr>
          <a:xfrm>
            <a:off x="5715000" y="214700"/>
            <a:ext cx="5334000" cy="3539269"/>
            <a:chOff x="4502762" y="4446510"/>
            <a:chExt cx="4287014" cy="2408184"/>
          </a:xfrm>
        </p:grpSpPr>
        <p:pic>
          <p:nvPicPr>
            <p:cNvPr id="9" name="Picture 8"/>
            <p:cNvPicPr>
              <a:picLocks noChangeAspect="1"/>
            </p:cNvPicPr>
            <p:nvPr/>
          </p:nvPicPr>
          <p:blipFill rotWithShape="1">
            <a:blip r:embed="rId4"/>
            <a:srcRect l="3266" r="5186" b="20162"/>
            <a:stretch/>
          </p:blipFill>
          <p:spPr>
            <a:xfrm>
              <a:off x="4502762" y="4446510"/>
              <a:ext cx="4287014" cy="2408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697435" y="6631957"/>
              <a:ext cx="2785279" cy="167533"/>
            </a:xfrm>
            <a:prstGeom prst="rect">
              <a:avLst/>
            </a:prstGeom>
            <a:noFill/>
          </p:spPr>
          <p:txBody>
            <a:bodyPr wrap="square" rtlCol="0">
              <a:spAutoFit/>
            </a:bodyPr>
            <a:lstStyle/>
            <a:p>
              <a:r>
                <a:rPr lang="en-US" sz="1000" dirty="0">
                  <a:solidFill>
                    <a:prstClr val="black"/>
                  </a:solidFill>
                </a:rPr>
                <a:t>Google</a:t>
              </a:r>
            </a:p>
          </p:txBody>
        </p:sp>
      </p:grpSp>
      <p:pic>
        <p:nvPicPr>
          <p:cNvPr id="13" name="Content Placeholder 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81000" y="3792609"/>
            <a:ext cx="3477078" cy="2224736"/>
          </a:xfrm>
          <a:prstGeom prst="rect">
            <a:avLst/>
          </a:prstGeom>
        </p:spPr>
      </p:pic>
    </p:spTree>
    <p:extLst>
      <p:ext uri="{BB962C8B-B14F-4D97-AF65-F5344CB8AC3E}">
        <p14:creationId xmlns:p14="http://schemas.microsoft.com/office/powerpoint/2010/main" val="4011593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style.textDecorationUnderline</p:attrName>
                                        </p:attrNameLst>
                                      </p:cBhvr>
                                      <p:to>
                                        <p:strVal val="true"/>
                                      </p:to>
                                    </p:set>
                                  </p:childTnLst>
                                </p:cTn>
                              </p:par>
                            </p:childTnLst>
                          </p:cTn>
                        </p:par>
                        <p:par>
                          <p:cTn id="7" fill="hold">
                            <p:stCondLst>
                              <p:cond delay="760"/>
                            </p:stCondLst>
                            <p:childTnLst>
                              <p:par>
                                <p:cTn id="8" presetID="10" presetClass="entr" presetSubtype="0" fill="hold" nodeType="afterEffect">
                                  <p:stCondLst>
                                    <p:cond delay="0"/>
                                  </p:stCondLst>
                                  <p:iterate type="lt">
                                    <p:tmPct val="0"/>
                                  </p:iterate>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childTnLst>
                          </p:cTn>
                        </p:par>
                        <p:par>
                          <p:cTn id="11" fill="hold">
                            <p:stCondLst>
                              <p:cond delay="1260"/>
                            </p:stCondLst>
                            <p:childTnLst>
                              <p:par>
                                <p:cTn id="12" presetID="10" presetClass="entr" presetSubtype="0" fill="hold" nodeType="afterEffect">
                                  <p:stCondLst>
                                    <p:cond delay="0"/>
                                  </p:stCondLst>
                                  <p:iterate type="lt">
                                    <p:tmPct val="0"/>
                                  </p:iterate>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2"/>
          </p:nvPr>
        </p:nvPicPr>
        <p:blipFill>
          <a:blip r:embed="rId2" cstate="screen">
            <a:extLst>
              <a:ext uri="{28A0092B-C50C-407E-A947-70E740481C1C}">
                <a14:useLocalDpi xmlns:a14="http://schemas.microsoft.com/office/drawing/2010/main" val="0"/>
              </a:ext>
            </a:extLst>
          </a:blip>
          <a:srcRect t="6007" b="6007"/>
          <a:stretch>
            <a:fillRect/>
          </a:stretch>
        </p:blipFill>
        <p:spPr/>
      </p:pic>
      <p:sp>
        <p:nvSpPr>
          <p:cNvPr id="9" name="Content Placeholder 8"/>
          <p:cNvSpPr>
            <a:spLocks noGrp="1"/>
          </p:cNvSpPr>
          <p:nvPr>
            <p:ph idx="18"/>
          </p:nvPr>
        </p:nvSpPr>
        <p:spPr/>
        <p:txBody>
          <a:bodyPr/>
          <a:lstStyle/>
          <a:p>
            <a:endParaRPr lang="en-US"/>
          </a:p>
        </p:txBody>
      </p:sp>
      <p:sp>
        <p:nvSpPr>
          <p:cNvPr id="10" name="Text Placeholder 9"/>
          <p:cNvSpPr>
            <a:spLocks noGrp="1"/>
          </p:cNvSpPr>
          <p:nvPr>
            <p:ph type="body" sz="quarter" idx="19"/>
          </p:nvPr>
        </p:nvSpPr>
        <p:spPr/>
        <p:txBody>
          <a:bodyPr/>
          <a:lstStyle/>
          <a:p>
            <a:endParaRPr lang="en-US"/>
          </a:p>
        </p:txBody>
      </p:sp>
      <p:sp>
        <p:nvSpPr>
          <p:cNvPr id="3" name="Title 2"/>
          <p:cNvSpPr>
            <a:spLocks noGrp="1"/>
          </p:cNvSpPr>
          <p:nvPr>
            <p:ph type="title" idx="4294967295"/>
          </p:nvPr>
        </p:nvSpPr>
        <p:spPr>
          <a:xfrm>
            <a:off x="150726" y="151607"/>
            <a:ext cx="10882364" cy="1024050"/>
          </a:xfrm>
          <a:solidFill>
            <a:schemeClr val="bg2"/>
          </a:solidFill>
        </p:spPr>
        <p:txBody>
          <a:bodyPr>
            <a:normAutofit fontScale="90000"/>
          </a:bodyPr>
          <a:lstStyle/>
          <a:p>
            <a:r>
              <a:rPr lang="en-US" sz="3600" b="1" dirty="0" smtClean="0">
                <a:solidFill>
                  <a:schemeClr val="bg1"/>
                </a:solidFill>
              </a:rPr>
              <a:t>1.1. Why are autonomous vehicles more </a:t>
            </a:r>
            <a:r>
              <a:rPr lang="en-US" b="1" dirty="0" smtClean="0">
                <a:solidFill>
                  <a:schemeClr val="bg1"/>
                </a:solidFill>
              </a:rPr>
              <a:t>vulnerable </a:t>
            </a:r>
            <a:r>
              <a:rPr lang="en-US" b="1" dirty="0">
                <a:solidFill>
                  <a:schemeClr val="bg1"/>
                </a:solidFill>
              </a:rPr>
              <a:t>to attacks?</a:t>
            </a:r>
            <a:endParaRPr lang="en-US" sz="3600" b="1" dirty="0">
              <a:solidFill>
                <a:schemeClr val="bg1"/>
              </a:solidFill>
            </a:endParaRPr>
          </a:p>
        </p:txBody>
      </p:sp>
    </p:spTree>
    <p:extLst>
      <p:ext uri="{BB962C8B-B14F-4D97-AF65-F5344CB8AC3E}">
        <p14:creationId xmlns:p14="http://schemas.microsoft.com/office/powerpoint/2010/main" val="2225391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It’s Complicated</a:t>
            </a:r>
          </a:p>
        </p:txBody>
      </p:sp>
      <p:sp>
        <p:nvSpPr>
          <p:cNvPr id="4" name="Content Placeholder 3"/>
          <p:cNvSpPr>
            <a:spLocks noGrp="1"/>
          </p:cNvSpPr>
          <p:nvPr>
            <p:ph sz="half" idx="1"/>
          </p:nvPr>
        </p:nvSpPr>
        <p:spPr>
          <a:xfrm>
            <a:off x="956268" y="1226597"/>
            <a:ext cx="4038600" cy="4362102"/>
          </a:xfrm>
        </p:spPr>
        <p:txBody>
          <a:bodyPr>
            <a:normAutofit fontScale="92500" lnSpcReduction="10000"/>
          </a:bodyPr>
          <a:lstStyle/>
          <a:p>
            <a:r>
              <a:rPr lang="en-GB" dirty="0">
                <a:solidFill>
                  <a:srgbClr val="0070C0"/>
                </a:solidFill>
              </a:rPr>
              <a:t>Example: the new Ford F150 pickup has 150 million lines of code</a:t>
            </a:r>
          </a:p>
          <a:p>
            <a:r>
              <a:rPr lang="en-GB" dirty="0"/>
              <a:t>Each vehicle has multiple </a:t>
            </a:r>
            <a:r>
              <a:rPr lang="en-GB" dirty="0">
                <a:solidFill>
                  <a:srgbClr val="FF6600"/>
                </a:solidFill>
              </a:rPr>
              <a:t>Electronic Control Units (ECUs) </a:t>
            </a:r>
            <a:r>
              <a:rPr lang="en-GB" dirty="0"/>
              <a:t>from different vendors</a:t>
            </a:r>
          </a:p>
          <a:p>
            <a:r>
              <a:rPr lang="en-GB" dirty="0">
                <a:solidFill>
                  <a:srgbClr val="FF0066"/>
                </a:solidFill>
              </a:rPr>
              <a:t>Presents multiple attack points for hackers</a:t>
            </a:r>
          </a:p>
          <a:p>
            <a:r>
              <a:rPr lang="en-GB" i="1" dirty="0">
                <a:solidFill>
                  <a:srgbClr val="0070C0"/>
                </a:solidFill>
              </a:rPr>
              <a:t>Complexity is the enemy of security</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60705" y="1412776"/>
            <a:ext cx="4104457" cy="2736304"/>
          </a:xfrm>
        </p:spPr>
      </p:pic>
      <p:sp>
        <p:nvSpPr>
          <p:cNvPr id="7" name="TextBox 6"/>
          <p:cNvSpPr txBox="1"/>
          <p:nvPr/>
        </p:nvSpPr>
        <p:spPr>
          <a:xfrm>
            <a:off x="2351584" y="5805265"/>
            <a:ext cx="756084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hlinkClick r:id="rId3"/>
              </a:rPr>
              <a:t>http://www.informationisbeautiful.net/visualizations/million-lines-of-code/</a:t>
            </a:r>
            <a:endParaRPr lang="en-GB" dirty="0"/>
          </a:p>
        </p:txBody>
      </p:sp>
    </p:spTree>
    <p:extLst>
      <p:ext uri="{BB962C8B-B14F-4D97-AF65-F5344CB8AC3E}">
        <p14:creationId xmlns:p14="http://schemas.microsoft.com/office/powerpoint/2010/main" val="15597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5619" y="101040"/>
            <a:ext cx="8866504" cy="757555"/>
          </a:xfrm>
          <a:prstGeom prst="rect">
            <a:avLst/>
          </a:prstGeom>
        </p:spPr>
        <p:txBody>
          <a:bodyPr vert="horz" wrap="square" lIns="0" tIns="12700" rIns="0" bIns="0" rtlCol="0">
            <a:spAutoFit/>
          </a:bodyPr>
          <a:lstStyle/>
          <a:p>
            <a:pPr marL="12700">
              <a:lnSpc>
                <a:spcPct val="100000"/>
              </a:lnSpc>
              <a:spcBef>
                <a:spcPts val="100"/>
              </a:spcBef>
            </a:pPr>
            <a:r>
              <a:rPr sz="4800" spc="-5" dirty="0"/>
              <a:t>SAE </a:t>
            </a:r>
            <a:r>
              <a:rPr sz="4800" dirty="0"/>
              <a:t>Levels of</a:t>
            </a:r>
            <a:r>
              <a:rPr sz="4800" spc="-360" dirty="0"/>
              <a:t> </a:t>
            </a:r>
            <a:r>
              <a:rPr sz="4800" spc="-5" dirty="0"/>
              <a:t>Automation</a:t>
            </a:r>
            <a:endParaRPr sz="4800" dirty="0"/>
          </a:p>
        </p:txBody>
      </p:sp>
      <p:sp>
        <p:nvSpPr>
          <p:cNvPr id="3" name="object 3"/>
          <p:cNvSpPr txBox="1"/>
          <p:nvPr/>
        </p:nvSpPr>
        <p:spPr>
          <a:xfrm>
            <a:off x="1494282" y="5862929"/>
            <a:ext cx="6307455" cy="239395"/>
          </a:xfrm>
          <a:prstGeom prst="rect">
            <a:avLst/>
          </a:prstGeom>
        </p:spPr>
        <p:txBody>
          <a:bodyPr vert="horz" wrap="square" lIns="0" tIns="12700" rIns="0" bIns="0" rtlCol="0">
            <a:spAutoFit/>
          </a:bodyPr>
          <a:lstStyle/>
          <a:p>
            <a:pPr marL="12700">
              <a:lnSpc>
                <a:spcPct val="100000"/>
              </a:lnSpc>
              <a:spcBef>
                <a:spcPts val="100"/>
              </a:spcBef>
            </a:pPr>
            <a:r>
              <a:rPr sz="1400" i="1" dirty="0">
                <a:latin typeface="Arial"/>
                <a:cs typeface="Arial"/>
              </a:rPr>
              <a:t>Source:</a:t>
            </a:r>
            <a:r>
              <a:rPr sz="1400" i="1" spc="-75" dirty="0">
                <a:latin typeface="Arial"/>
                <a:cs typeface="Arial"/>
              </a:rPr>
              <a:t> </a:t>
            </a:r>
            <a:r>
              <a:rPr sz="1400" i="1" spc="-5" dirty="0">
                <a:latin typeface="Arial"/>
                <a:cs typeface="Arial"/>
              </a:rPr>
              <a:t>https://</a:t>
            </a:r>
            <a:r>
              <a:rPr sz="1400" i="1" spc="-5" dirty="0">
                <a:latin typeface="Arial"/>
                <a:cs typeface="Arial"/>
                <a:hlinkClick r:id="rId2"/>
              </a:rPr>
              <a:t>www.nhtsa.gov/technology-innovation/automated-vehicles-safety</a:t>
            </a:r>
            <a:endParaRPr sz="1400">
              <a:latin typeface="Arial"/>
              <a:cs typeface="Arial"/>
            </a:endParaRPr>
          </a:p>
        </p:txBody>
      </p:sp>
      <p:sp>
        <p:nvSpPr>
          <p:cNvPr id="4" name="object 4"/>
          <p:cNvSpPr/>
          <p:nvPr/>
        </p:nvSpPr>
        <p:spPr>
          <a:xfrm>
            <a:off x="1210513" y="858595"/>
            <a:ext cx="9770999" cy="500433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8622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402" y="209753"/>
            <a:ext cx="11625943" cy="566822"/>
          </a:xfrm>
          <a:prstGeom prst="rect">
            <a:avLst/>
          </a:prstGeom>
        </p:spPr>
        <p:txBody>
          <a:bodyPr vert="horz" wrap="square" lIns="0" tIns="12700" rIns="0" bIns="0" rtlCol="0">
            <a:spAutoFit/>
          </a:bodyPr>
          <a:lstStyle/>
          <a:p>
            <a:pPr marL="12700">
              <a:lnSpc>
                <a:spcPct val="100000"/>
              </a:lnSpc>
              <a:spcBef>
                <a:spcPts val="100"/>
              </a:spcBef>
            </a:pPr>
            <a:r>
              <a:rPr dirty="0"/>
              <a:t>Basic </a:t>
            </a:r>
            <a:r>
              <a:rPr spc="-5" dirty="0"/>
              <a:t>Physical </a:t>
            </a:r>
            <a:r>
              <a:rPr dirty="0"/>
              <a:t>Ecosystem of an </a:t>
            </a:r>
            <a:r>
              <a:rPr spc="-5" dirty="0"/>
              <a:t>Autonomous</a:t>
            </a:r>
            <a:r>
              <a:rPr spc="-320" dirty="0"/>
              <a:t> </a:t>
            </a:r>
            <a:r>
              <a:rPr spc="-50" dirty="0"/>
              <a:t>Vehicle</a:t>
            </a:r>
          </a:p>
        </p:txBody>
      </p:sp>
      <p:sp>
        <p:nvSpPr>
          <p:cNvPr id="3" name="object 3"/>
          <p:cNvSpPr txBox="1"/>
          <p:nvPr/>
        </p:nvSpPr>
        <p:spPr>
          <a:xfrm>
            <a:off x="7374912" y="1734743"/>
            <a:ext cx="4027170" cy="3658235"/>
          </a:xfrm>
          <a:prstGeom prst="rect">
            <a:avLst/>
          </a:prstGeom>
        </p:spPr>
        <p:txBody>
          <a:bodyPr vert="horz" wrap="square" lIns="0" tIns="108585" rIns="0" bIns="0" rtlCol="0">
            <a:spAutoFit/>
          </a:bodyPr>
          <a:lstStyle/>
          <a:p>
            <a:pPr marL="241300" indent="-228600">
              <a:lnSpc>
                <a:spcPct val="100000"/>
              </a:lnSpc>
              <a:spcBef>
                <a:spcPts val="855"/>
              </a:spcBef>
              <a:buClr>
                <a:srgbClr val="359DD6"/>
              </a:buClr>
              <a:buChar char="•"/>
              <a:tabLst>
                <a:tab pos="240665" algn="l"/>
                <a:tab pos="241300" algn="l"/>
              </a:tabLst>
            </a:pPr>
            <a:r>
              <a:rPr sz="2000" dirty="0">
                <a:latin typeface="Arial"/>
                <a:cs typeface="Arial"/>
              </a:rPr>
              <a:t>Global Positioning System</a:t>
            </a:r>
            <a:r>
              <a:rPr sz="2000" spc="-90" dirty="0">
                <a:latin typeface="Arial"/>
                <a:cs typeface="Arial"/>
              </a:rPr>
              <a:t> </a:t>
            </a:r>
            <a:r>
              <a:rPr sz="2000" dirty="0">
                <a:latin typeface="Arial"/>
                <a:cs typeface="Arial"/>
              </a:rPr>
              <a:t>(GPS)</a:t>
            </a:r>
          </a:p>
          <a:p>
            <a:pPr marL="241300" marR="572770" indent="-228600">
              <a:lnSpc>
                <a:spcPts val="2160"/>
              </a:lnSpc>
              <a:spcBef>
                <a:spcPts val="1025"/>
              </a:spcBef>
              <a:buClr>
                <a:srgbClr val="359DD6"/>
              </a:buClr>
              <a:buChar char="•"/>
              <a:tabLst>
                <a:tab pos="240665" algn="l"/>
                <a:tab pos="241300" algn="l"/>
              </a:tabLst>
            </a:pPr>
            <a:r>
              <a:rPr sz="2000" dirty="0">
                <a:latin typeface="Arial"/>
                <a:cs typeface="Arial"/>
              </a:rPr>
              <a:t>Light Detection and</a:t>
            </a:r>
            <a:r>
              <a:rPr sz="2000" spc="-125" dirty="0">
                <a:latin typeface="Arial"/>
                <a:cs typeface="Arial"/>
              </a:rPr>
              <a:t> </a:t>
            </a:r>
            <a:r>
              <a:rPr sz="2000" dirty="0">
                <a:latin typeface="Arial"/>
                <a:cs typeface="Arial"/>
              </a:rPr>
              <a:t>Ranging  (LIDAR)</a:t>
            </a:r>
          </a:p>
          <a:p>
            <a:pPr marL="241300" indent="-228600">
              <a:lnSpc>
                <a:spcPct val="100000"/>
              </a:lnSpc>
              <a:spcBef>
                <a:spcPts val="740"/>
              </a:spcBef>
              <a:buClr>
                <a:srgbClr val="359DD6"/>
              </a:buClr>
              <a:buChar char="•"/>
              <a:tabLst>
                <a:tab pos="240665" algn="l"/>
                <a:tab pos="241300" algn="l"/>
              </a:tabLst>
            </a:pPr>
            <a:r>
              <a:rPr sz="2000" dirty="0">
                <a:latin typeface="Arial"/>
                <a:cs typeface="Arial"/>
              </a:rPr>
              <a:t>Cameras</a:t>
            </a:r>
            <a:r>
              <a:rPr sz="2000" spc="-40" dirty="0">
                <a:latin typeface="Arial"/>
                <a:cs typeface="Arial"/>
              </a:rPr>
              <a:t> </a:t>
            </a:r>
            <a:r>
              <a:rPr sz="2000" spc="-5" dirty="0">
                <a:latin typeface="Arial"/>
                <a:cs typeface="Arial"/>
              </a:rPr>
              <a:t>(Video)</a:t>
            </a:r>
            <a:endParaRPr sz="2000" dirty="0">
              <a:latin typeface="Arial"/>
              <a:cs typeface="Arial"/>
            </a:endParaRPr>
          </a:p>
          <a:p>
            <a:pPr marL="241300" indent="-228600">
              <a:lnSpc>
                <a:spcPct val="100000"/>
              </a:lnSpc>
              <a:spcBef>
                <a:spcPts val="755"/>
              </a:spcBef>
              <a:buClr>
                <a:srgbClr val="359DD6"/>
              </a:buClr>
              <a:buChar char="•"/>
              <a:tabLst>
                <a:tab pos="240665" algn="l"/>
                <a:tab pos="241300" algn="l"/>
              </a:tabLst>
            </a:pPr>
            <a:r>
              <a:rPr sz="2000" dirty="0">
                <a:latin typeface="Arial"/>
                <a:cs typeface="Arial"/>
              </a:rPr>
              <a:t>Ultrasonic</a:t>
            </a:r>
            <a:r>
              <a:rPr sz="2000" spc="-40" dirty="0">
                <a:latin typeface="Arial"/>
                <a:cs typeface="Arial"/>
              </a:rPr>
              <a:t> </a:t>
            </a:r>
            <a:r>
              <a:rPr sz="2000" dirty="0">
                <a:latin typeface="Arial"/>
                <a:cs typeface="Arial"/>
              </a:rPr>
              <a:t>Sensors</a:t>
            </a:r>
          </a:p>
          <a:p>
            <a:pPr marL="241300" indent="-228600">
              <a:lnSpc>
                <a:spcPct val="100000"/>
              </a:lnSpc>
              <a:spcBef>
                <a:spcPts val="760"/>
              </a:spcBef>
              <a:buClr>
                <a:srgbClr val="359DD6"/>
              </a:buClr>
              <a:buChar char="•"/>
              <a:tabLst>
                <a:tab pos="240665" algn="l"/>
                <a:tab pos="241300" algn="l"/>
              </a:tabLst>
            </a:pPr>
            <a:r>
              <a:rPr sz="2000" dirty="0">
                <a:latin typeface="Arial"/>
                <a:cs typeface="Arial"/>
              </a:rPr>
              <a:t>Central</a:t>
            </a:r>
            <a:r>
              <a:rPr sz="2000" spc="-35" dirty="0">
                <a:latin typeface="Arial"/>
                <a:cs typeface="Arial"/>
              </a:rPr>
              <a:t> </a:t>
            </a:r>
            <a:r>
              <a:rPr sz="2000" dirty="0">
                <a:latin typeface="Arial"/>
                <a:cs typeface="Arial"/>
              </a:rPr>
              <a:t>Computer</a:t>
            </a:r>
          </a:p>
          <a:p>
            <a:pPr marL="241300" indent="-228600">
              <a:lnSpc>
                <a:spcPct val="100000"/>
              </a:lnSpc>
              <a:spcBef>
                <a:spcPts val="770"/>
              </a:spcBef>
              <a:buClr>
                <a:srgbClr val="359DD6"/>
              </a:buClr>
              <a:buChar char="•"/>
              <a:tabLst>
                <a:tab pos="240665" algn="l"/>
                <a:tab pos="241300" algn="l"/>
              </a:tabLst>
            </a:pPr>
            <a:r>
              <a:rPr sz="2000" dirty="0">
                <a:latin typeface="Arial"/>
                <a:cs typeface="Arial"/>
              </a:rPr>
              <a:t>Radar</a:t>
            </a:r>
            <a:r>
              <a:rPr sz="2000" spc="-30" dirty="0">
                <a:latin typeface="Arial"/>
                <a:cs typeface="Arial"/>
              </a:rPr>
              <a:t> </a:t>
            </a:r>
            <a:r>
              <a:rPr sz="2000" dirty="0">
                <a:latin typeface="Arial"/>
                <a:cs typeface="Arial"/>
              </a:rPr>
              <a:t>Sensors</a:t>
            </a:r>
          </a:p>
          <a:p>
            <a:pPr marL="241300" marR="5080" indent="-228600">
              <a:lnSpc>
                <a:spcPct val="90100"/>
              </a:lnSpc>
              <a:spcBef>
                <a:spcPts val="990"/>
              </a:spcBef>
              <a:buClr>
                <a:srgbClr val="359DD6"/>
              </a:buClr>
              <a:buChar char="•"/>
              <a:tabLst>
                <a:tab pos="240665" algn="l"/>
                <a:tab pos="241300" algn="l"/>
              </a:tabLst>
            </a:pPr>
            <a:r>
              <a:rPr sz="2000" dirty="0">
                <a:latin typeface="Arial"/>
                <a:cs typeface="Arial"/>
              </a:rPr>
              <a:t>Dedicated Short-Range  Communications-Based</a:t>
            </a:r>
            <a:r>
              <a:rPr sz="2000" spc="-85" dirty="0">
                <a:latin typeface="Arial"/>
                <a:cs typeface="Arial"/>
              </a:rPr>
              <a:t> </a:t>
            </a:r>
            <a:r>
              <a:rPr sz="2000" dirty="0">
                <a:latin typeface="Arial"/>
                <a:cs typeface="Arial"/>
              </a:rPr>
              <a:t>Receiver  (not</a:t>
            </a:r>
            <a:r>
              <a:rPr sz="2000" spc="-40" dirty="0">
                <a:latin typeface="Arial"/>
                <a:cs typeface="Arial"/>
              </a:rPr>
              <a:t> </a:t>
            </a:r>
            <a:r>
              <a:rPr sz="2000" dirty="0">
                <a:latin typeface="Arial"/>
                <a:cs typeface="Arial"/>
              </a:rPr>
              <a:t>pictured)</a:t>
            </a:r>
          </a:p>
        </p:txBody>
      </p:sp>
      <p:sp>
        <p:nvSpPr>
          <p:cNvPr id="4" name="object 4"/>
          <p:cNvSpPr/>
          <p:nvPr/>
        </p:nvSpPr>
        <p:spPr>
          <a:xfrm>
            <a:off x="412362" y="776575"/>
            <a:ext cx="6842548" cy="508024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285113" y="6008319"/>
            <a:ext cx="4119245" cy="208279"/>
          </a:xfrm>
          <a:prstGeom prst="rect">
            <a:avLst/>
          </a:prstGeom>
        </p:spPr>
        <p:txBody>
          <a:bodyPr vert="horz" wrap="square" lIns="0" tIns="12700" rIns="0" bIns="0" rtlCol="0">
            <a:spAutoFit/>
          </a:bodyPr>
          <a:lstStyle/>
          <a:p>
            <a:pPr marL="12700">
              <a:lnSpc>
                <a:spcPct val="100000"/>
              </a:lnSpc>
              <a:spcBef>
                <a:spcPts val="100"/>
              </a:spcBef>
            </a:pPr>
            <a:r>
              <a:rPr sz="1200" i="1" dirty="0">
                <a:latin typeface="Arial"/>
                <a:cs typeface="Arial"/>
              </a:rPr>
              <a:t>Source: The </a:t>
            </a:r>
            <a:r>
              <a:rPr sz="1200" i="1" spc="-5" dirty="0">
                <a:latin typeface="Arial"/>
                <a:cs typeface="Arial"/>
              </a:rPr>
              <a:t>Economist, “How </a:t>
            </a:r>
            <a:r>
              <a:rPr sz="1200" i="1" dirty="0">
                <a:latin typeface="Arial"/>
                <a:cs typeface="Arial"/>
              </a:rPr>
              <a:t>does a self-driving car</a:t>
            </a:r>
            <a:r>
              <a:rPr sz="1200" i="1" spc="-180" dirty="0">
                <a:latin typeface="Arial"/>
                <a:cs typeface="Arial"/>
              </a:rPr>
              <a:t> </a:t>
            </a:r>
            <a:r>
              <a:rPr sz="1200" i="1" dirty="0">
                <a:latin typeface="Arial"/>
                <a:cs typeface="Arial"/>
              </a:rPr>
              <a:t>work?”</a:t>
            </a:r>
            <a:endParaRPr sz="1200">
              <a:latin typeface="Arial"/>
              <a:cs typeface="Arial"/>
            </a:endParaRPr>
          </a:p>
        </p:txBody>
      </p:sp>
    </p:spTree>
    <p:extLst>
      <p:ext uri="{BB962C8B-B14F-4D97-AF65-F5344CB8AC3E}">
        <p14:creationId xmlns:p14="http://schemas.microsoft.com/office/powerpoint/2010/main" val="3541461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tf16401425</Template>
  <TotalTime>508</TotalTime>
  <Words>1798</Words>
  <Application>Microsoft Office PowerPoint</Application>
  <PresentationFormat>Widescreen</PresentationFormat>
  <Paragraphs>138</Paragraphs>
  <Slides>31</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Arial Black</vt:lpstr>
      <vt:lpstr>Calibri</vt:lpstr>
      <vt:lpstr>Courier New</vt:lpstr>
      <vt:lpstr>Eurostile</vt:lpstr>
      <vt:lpstr>Segoe UI</vt:lpstr>
      <vt:lpstr>Segoe UI Black</vt:lpstr>
      <vt:lpstr>Segoe UI Light</vt:lpstr>
      <vt:lpstr>Segoe UI Semibold</vt:lpstr>
      <vt:lpstr>Segoe UI Semilight</vt:lpstr>
      <vt:lpstr>Times New Roman</vt:lpstr>
      <vt:lpstr>Wingdings</vt:lpstr>
      <vt:lpstr>Storybuilding Neal Creative</vt:lpstr>
      <vt:lpstr>Vehicle Security</vt:lpstr>
      <vt:lpstr>PowerPoint Presentation</vt:lpstr>
      <vt:lpstr>INTRODUCTION</vt:lpstr>
      <vt:lpstr>1. Introduction</vt:lpstr>
      <vt:lpstr>PowerPoint Presentation</vt:lpstr>
      <vt:lpstr>1.1. Why are autonomous vehicles more vulnerable to attacks?</vt:lpstr>
      <vt:lpstr>It’s Complicated</vt:lpstr>
      <vt:lpstr>SAE Levels of Automation</vt:lpstr>
      <vt:lpstr>Basic Physical Ecosystem of an Autonomous Vehicle</vt:lpstr>
      <vt:lpstr>PowerPoint Presentation</vt:lpstr>
      <vt:lpstr>2. Attacks exploiting the vulnerabilities in various sensors of vehicle</vt:lpstr>
      <vt:lpstr>PowerPoint Presentation</vt:lpstr>
      <vt:lpstr>2. Attacks exploiting the vulnerabilities in various sensors of vehicle</vt:lpstr>
      <vt:lpstr>PowerPoint Presentation</vt:lpstr>
      <vt:lpstr>PowerPoint Presentation</vt:lpstr>
      <vt:lpstr>2. Attacks exploiting the vulnerabilities in various sensors of vehicle</vt:lpstr>
      <vt:lpstr>PowerPoint Presentation</vt:lpstr>
      <vt:lpstr>PowerPoint Presentation</vt:lpstr>
      <vt:lpstr>3. Vehicular Adhoc Network (VANET) attacks </vt:lpstr>
      <vt:lpstr>Properties of Attacker </vt:lpstr>
      <vt:lpstr>Properties of Attacker </vt:lpstr>
      <vt:lpstr>Properties of Attacker </vt:lpstr>
      <vt:lpstr>Properties of Attacker </vt:lpstr>
      <vt:lpstr>Properties of Attacker </vt:lpstr>
      <vt:lpstr>4. Hardware attacks and exploits</vt:lpstr>
      <vt:lpstr>PowerPoint Presentation</vt:lpstr>
      <vt:lpstr>5. Adversarial Attacks on Autonomous vehicles</vt:lpstr>
      <vt:lpstr>6. Miscellaneous Attacks</vt:lpstr>
      <vt:lpstr>7. Conclusion</vt:lpstr>
      <vt:lpstr>PowerPoint Presentation</vt:lpstr>
      <vt:lpstr>PowerPoint Presentation</vt:lpstr>
    </vt:vector>
  </TitlesOfParts>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Dinesh</dc:creator>
  <cp:keywords/>
  <dc:description/>
  <cp:lastModifiedBy>Dinesh</cp:lastModifiedBy>
  <cp:revision>43</cp:revision>
  <dcterms:created xsi:type="dcterms:W3CDTF">2017-11-01T17:31:13Z</dcterms:created>
  <dcterms:modified xsi:type="dcterms:W3CDTF">2018-09-24T09:23:10Z</dcterms:modified>
  <cp:category/>
</cp:coreProperties>
</file>